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27"/>
  </p:notesMasterIdLst>
  <p:sldIdLst>
    <p:sldId id="257" r:id="rId2"/>
    <p:sldId id="265" r:id="rId3"/>
    <p:sldId id="293" r:id="rId4"/>
    <p:sldId id="266" r:id="rId5"/>
    <p:sldId id="294" r:id="rId6"/>
    <p:sldId id="283" r:id="rId7"/>
    <p:sldId id="267" r:id="rId8"/>
    <p:sldId id="295" r:id="rId9"/>
    <p:sldId id="268" r:id="rId10"/>
    <p:sldId id="278" r:id="rId11"/>
    <p:sldId id="286" r:id="rId12"/>
    <p:sldId id="297" r:id="rId13"/>
    <p:sldId id="285" r:id="rId14"/>
    <p:sldId id="298" r:id="rId15"/>
    <p:sldId id="282" r:id="rId16"/>
    <p:sldId id="271" r:id="rId17"/>
    <p:sldId id="287" r:id="rId18"/>
    <p:sldId id="288" r:id="rId19"/>
    <p:sldId id="299" r:id="rId20"/>
    <p:sldId id="300" r:id="rId21"/>
    <p:sldId id="290" r:id="rId22"/>
    <p:sldId id="291" r:id="rId23"/>
    <p:sldId id="292" r:id="rId24"/>
    <p:sldId id="301" r:id="rId25"/>
    <p:sldId id="284"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ganz" initials="s" lastIdx="1" clrIdx="0"/>
  <p:cmAuthor id="1" name="mzito" initials="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4676" autoAdjust="0"/>
  </p:normalViewPr>
  <p:slideViewPr>
    <p:cSldViewPr>
      <p:cViewPr>
        <p:scale>
          <a:sx n="77" d="100"/>
          <a:sy n="77" d="100"/>
        </p:scale>
        <p:origin x="-30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649"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134" y="0"/>
            <a:ext cx="3038648" cy="465138"/>
          </a:xfrm>
          <a:prstGeom prst="rect">
            <a:avLst/>
          </a:prstGeom>
        </p:spPr>
        <p:txBody>
          <a:bodyPr vert="horz" lIns="91440" tIns="45720" rIns="91440" bIns="45720" rtlCol="0"/>
          <a:lstStyle>
            <a:lvl1pPr algn="r">
              <a:defRPr sz="1200"/>
            </a:lvl1pPr>
          </a:lstStyle>
          <a:p>
            <a:fld id="{AA86A7D6-AD51-4885-8CD2-F6947C8CD406}" type="datetimeFigureOut">
              <a:rPr lang="en-US" smtClean="0"/>
              <a:t>3/2/2018</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848" y="4416428"/>
            <a:ext cx="560832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3038649"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134" y="8829675"/>
            <a:ext cx="3038648" cy="465138"/>
          </a:xfrm>
          <a:prstGeom prst="rect">
            <a:avLst/>
          </a:prstGeom>
        </p:spPr>
        <p:txBody>
          <a:bodyPr vert="horz" lIns="91440" tIns="45720" rIns="91440" bIns="45720" rtlCol="0" anchor="b"/>
          <a:lstStyle>
            <a:lvl1pPr algn="r">
              <a:defRPr sz="1200"/>
            </a:lvl1pPr>
          </a:lstStyle>
          <a:p>
            <a:fld id="{14CF68D2-55D9-4F74-8E27-61DD2237B3CB}" type="slidenum">
              <a:rPr lang="en-US" smtClean="0"/>
              <a:t>‹#›</a:t>
            </a:fld>
            <a:endParaRPr lang="en-US" dirty="0"/>
          </a:p>
        </p:txBody>
      </p:sp>
    </p:spTree>
    <p:extLst>
      <p:ext uri="{BB962C8B-B14F-4D97-AF65-F5344CB8AC3E}">
        <p14:creationId xmlns:p14="http://schemas.microsoft.com/office/powerpoint/2010/main" val="1940009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CF68D2-55D9-4F74-8E27-61DD2237B3CB}" type="slidenum">
              <a:rPr lang="en-US" smtClean="0"/>
              <a:t>10</a:t>
            </a:fld>
            <a:endParaRPr lang="en-US" dirty="0"/>
          </a:p>
        </p:txBody>
      </p:sp>
    </p:spTree>
    <p:extLst>
      <p:ext uri="{BB962C8B-B14F-4D97-AF65-F5344CB8AC3E}">
        <p14:creationId xmlns:p14="http://schemas.microsoft.com/office/powerpoint/2010/main" val="325850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F364C15-5D60-4DD2-A252-807CFB5E3176}" type="datetime1">
              <a:rPr lang="en-US" smtClean="0"/>
              <a:t>3/2/2018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CEA6A1-EA32-4845-9FCF-347F7300F783}"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270BEA-E985-4112-AF65-4452FF543A6C}" type="datetime1">
              <a:rPr lang="en-US" smtClean="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CEA6A1-EA32-4845-9FCF-347F7300F783}"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95CEA6A1-EA32-4845-9FCF-347F7300F783}"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EA64858-9559-49D2-A6D9-184F34770A2B}" type="datetime1">
              <a:rPr lang="en-US" smtClean="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34360AB4-E346-404C-88D5-FEC3267A6412}" type="datetime1">
              <a:rPr lang="en-US" smtClean="0"/>
              <a:t>3/2/2018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95CEA6A1-EA32-4845-9FCF-347F7300F783}"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75648977-C0B5-472A-A1DF-7B9C73991AE8}" type="datetime1">
              <a:rPr lang="en-US" smtClean="0"/>
              <a:t>3/2/2018</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CEA6A1-EA32-4845-9FCF-347F7300F783}"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FB9E483B-3F70-456C-A97A-F278859CFEA3}" type="datetime1">
              <a:rPr lang="en-US" smtClean="0"/>
              <a:t>3/2/2018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CEA6A1-EA32-4845-9FCF-347F7300F783}"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A712011-F6A9-483C-BF58-4EAF4F60FB65}" type="datetime1">
              <a:rPr lang="en-US" smtClean="0"/>
              <a:t>3/2/2018</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5CEA6A1-EA32-4845-9FCF-347F7300F783}"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4ACA6B7-7EE1-484D-A754-B92C522A682B}" type="datetime1">
              <a:rPr lang="en-US" smtClean="0"/>
              <a:t>3/2/2018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95CEA6A1-EA32-4845-9FCF-347F7300F78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68088D2-15E7-4508-8A6C-93411A896379}" type="datetime1">
              <a:rPr lang="en-US" smtClean="0"/>
              <a:t>3/2/2018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5CEA6A1-EA32-4845-9FCF-347F7300F78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5CEA6A1-EA32-4845-9FCF-347F7300F783}"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E367F152-3FDD-4111-990A-8114CF03486C}" type="datetime1">
              <a:rPr lang="en-US" smtClean="0"/>
              <a:t>3/2/2018</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95CEA6A1-EA32-4845-9FCF-347F7300F783}"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7EF9666F-7644-446C-8216-5B785195596D}" type="datetime1">
              <a:rPr lang="en-US" smtClean="0"/>
              <a:t>3/2/2018</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B265290-FCB0-49C5-88BD-90EF145B139C}" type="datetime1">
              <a:rPr lang="en-US" smtClean="0"/>
              <a:t>3/2/2018</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5CEA6A1-EA32-4845-9FCF-347F7300F783}"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file:///\\UCNJFILES\Finance-share$\Budget\2018%20Budget\Freeholder%20Budget%20Hearings\Excel%20files\2018%20Engineering%20etc.xlsx!Sheet1!R10C1:R21C5"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file:///\\UCNJFILES\Finance-share$\Budget\2018%20Budget\Freeholder%20Budget%20Hearings\Excel%20files\2018%20Engineering%20etc.xlsx!Sheet1!R37C1:R49C5"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oleObject" Target="file:///\\UCNJFILES\Finance-share$\Budget\2018%20Budget\Freeholder%20Budget%20Hearings\Excel%20files\2018%20Engineering%20etc.xlsx!Sheet1!R24C1:R34C5"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file:///\\UCNJFILES\Finance-share$\Budget\2018%20Budget\Freeholder%20Budget%20Hearings\Excel%20files\2018%20Engineering%20etc.xlsx!Sheet1!R1C1:R6C5" TargetMode="Externa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1001486" y="3228438"/>
            <a:ext cx="7162800"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endParaRPr lang="en-US" sz="4000" b="1" dirty="0"/>
          </a:p>
          <a:p>
            <a:pPr algn="ctr"/>
            <a:r>
              <a:rPr lang="en-US" sz="2800" b="1" dirty="0" smtClean="0">
                <a:latin typeface="+mj-lt"/>
              </a:rPr>
              <a:t>2018 </a:t>
            </a:r>
            <a:r>
              <a:rPr lang="en-US" sz="2800" b="1" dirty="0">
                <a:latin typeface="+mj-lt"/>
              </a:rPr>
              <a:t>Budget Presentation</a:t>
            </a:r>
          </a:p>
          <a:p>
            <a:pPr algn="r"/>
            <a:endParaRPr lang="en-US" sz="2400" b="1" dirty="0"/>
          </a:p>
        </p:txBody>
      </p:sp>
      <p:sp>
        <p:nvSpPr>
          <p:cNvPr id="3" name="Rounded Rectangle 2"/>
          <p:cNvSpPr/>
          <p:nvPr/>
        </p:nvSpPr>
        <p:spPr>
          <a:xfrm>
            <a:off x="304800" y="2590800"/>
            <a:ext cx="8458200" cy="76200"/>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p:cNvSpPr txBox="1">
            <a:spLocks/>
          </p:cNvSpPr>
          <p:nvPr/>
        </p:nvSpPr>
        <p:spPr>
          <a:xfrm>
            <a:off x="609601" y="152400"/>
            <a:ext cx="7696200" cy="1188719"/>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sz="4000" dirty="0">
                <a:solidFill>
                  <a:schemeClr val="tx1"/>
                </a:solidFill>
              </a:rPr>
              <a:t>DEPARTMENT OF</a:t>
            </a:r>
            <a:br>
              <a:rPr lang="en-US" sz="4000" dirty="0">
                <a:solidFill>
                  <a:schemeClr val="tx1"/>
                </a:solidFill>
              </a:rPr>
            </a:br>
            <a:r>
              <a:rPr lang="en-US" sz="4000" dirty="0">
                <a:solidFill>
                  <a:schemeClr val="tx1"/>
                </a:solidFill>
              </a:rPr>
              <a:t>ENGINEERING, </a:t>
            </a:r>
          </a:p>
          <a:p>
            <a:pPr marL="0" indent="0" algn="ctr">
              <a:buNone/>
            </a:pPr>
            <a:r>
              <a:rPr lang="en-US" sz="4000" dirty="0">
                <a:solidFill>
                  <a:schemeClr val="tx1"/>
                </a:solidFill>
              </a:rPr>
              <a:t>PUBLIC WORKS &amp; FACILITIES MANAGEMENT</a:t>
            </a:r>
          </a:p>
        </p:txBody>
      </p:sp>
      <p:sp>
        <p:nvSpPr>
          <p:cNvPr id="5" name="Slide Number Placeholder 4"/>
          <p:cNvSpPr>
            <a:spLocks noGrp="1"/>
          </p:cNvSpPr>
          <p:nvPr>
            <p:ph type="sldNum" sz="quarter" idx="12"/>
          </p:nvPr>
        </p:nvSpPr>
        <p:spPr/>
        <p:txBody>
          <a:bodyPr/>
          <a:lstStyle/>
          <a:p>
            <a:fld id="{95CEA6A1-EA32-4845-9FCF-347F7300F783}" type="slidenum">
              <a:rPr lang="en-US" smtClean="0"/>
              <a:t>1</a:t>
            </a:fld>
            <a:endParaRPr lang="en-US" dirty="0"/>
          </a:p>
        </p:txBody>
      </p:sp>
    </p:spTree>
    <p:extLst>
      <p:ext uri="{BB962C8B-B14F-4D97-AF65-F5344CB8AC3E}">
        <p14:creationId xmlns:p14="http://schemas.microsoft.com/office/powerpoint/2010/main" val="308259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10</a:t>
            </a:fld>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698898016"/>
              </p:ext>
            </p:extLst>
          </p:nvPr>
        </p:nvGraphicFramePr>
        <p:xfrm>
          <a:off x="1137718" y="1136096"/>
          <a:ext cx="7015682" cy="3735943"/>
        </p:xfrm>
        <a:graphic>
          <a:graphicData uri="http://schemas.openxmlformats.org/presentationml/2006/ole">
            <mc:AlternateContent xmlns:mc="http://schemas.openxmlformats.org/markup-compatibility/2006">
              <mc:Choice xmlns:v="urn:schemas-microsoft-com:vml" Requires="v">
                <p:oleObj spid="_x0000_s2132" name="Worksheet" r:id="rId4" imgW="5419597" imgH="2886130" progId="Excel.Sheet.12">
                  <p:link updateAutomatic="1"/>
                </p:oleObj>
              </mc:Choice>
              <mc:Fallback>
                <p:oleObj name="Worksheet" r:id="rId4" imgW="5419597" imgH="2886130" progId="Excel.Sheet.12">
                  <p:link updateAutomatic="1"/>
                  <p:pic>
                    <p:nvPicPr>
                      <p:cNvPr id="0" name=""/>
                      <p:cNvPicPr/>
                      <p:nvPr/>
                    </p:nvPicPr>
                    <p:blipFill>
                      <a:blip r:embed="rId5"/>
                      <a:stretch>
                        <a:fillRect/>
                      </a:stretch>
                    </p:blipFill>
                    <p:spPr>
                      <a:xfrm>
                        <a:off x="1137718" y="1136096"/>
                        <a:ext cx="7015682" cy="3735943"/>
                      </a:xfrm>
                      <a:prstGeom prst="rect">
                        <a:avLst/>
                      </a:prstGeom>
                    </p:spPr>
                  </p:pic>
                </p:oleObj>
              </mc:Fallback>
            </mc:AlternateContent>
          </a:graphicData>
        </a:graphic>
      </p:graphicFrame>
    </p:spTree>
    <p:extLst>
      <p:ext uri="{BB962C8B-B14F-4D97-AF65-F5344CB8AC3E}">
        <p14:creationId xmlns:p14="http://schemas.microsoft.com/office/powerpoint/2010/main" val="4211479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11</a:t>
            </a:fld>
            <a:endParaRPr lang="en-US" dirty="0"/>
          </a:p>
        </p:txBody>
      </p:sp>
      <p:sp>
        <p:nvSpPr>
          <p:cNvPr id="3" name="TextBox 2"/>
          <p:cNvSpPr txBox="1"/>
          <p:nvPr/>
        </p:nvSpPr>
        <p:spPr>
          <a:xfrm>
            <a:off x="304800" y="228600"/>
            <a:ext cx="8610600" cy="6709529"/>
          </a:xfrm>
          <a:prstGeom prst="rect">
            <a:avLst/>
          </a:prstGeom>
          <a:noFill/>
        </p:spPr>
        <p:txBody>
          <a:bodyPr wrap="square" rtlCol="0">
            <a:spAutoFit/>
          </a:bodyPr>
          <a:lstStyle/>
          <a:p>
            <a:pPr algn="ctr"/>
            <a:r>
              <a:rPr lang="en-US" sz="3200" b="1" dirty="0" smtClean="0">
                <a:latin typeface="Cambria" panose="02040503050406030204" pitchFamily="18" charset="0"/>
              </a:rPr>
              <a:t>2017 </a:t>
            </a:r>
            <a:r>
              <a:rPr lang="en-US" sz="3200" b="1" dirty="0">
                <a:latin typeface="Cambria" panose="02040503050406030204" pitchFamily="18" charset="0"/>
              </a:rPr>
              <a:t>ACCOMPLISHMENTS</a:t>
            </a:r>
          </a:p>
          <a:p>
            <a:pPr algn="ctr"/>
            <a:r>
              <a:rPr lang="en-US" sz="2400" b="1" dirty="0" smtClean="0">
                <a:latin typeface="Cambria" panose="02040503050406030204" pitchFamily="18" charset="0"/>
              </a:rPr>
              <a:t>FACILITIES MANAGEMENT</a:t>
            </a:r>
          </a:p>
          <a:p>
            <a:endParaRPr lang="en-US" sz="1400" dirty="0">
              <a:latin typeface="Cambria" panose="02040503050406030204" pitchFamily="18" charset="0"/>
            </a:endParaRPr>
          </a:p>
          <a:p>
            <a:r>
              <a:rPr lang="en-US" sz="1400" b="1" u="sng" dirty="0" smtClean="0">
                <a:latin typeface="Cambria" panose="02040503050406030204" pitchFamily="18" charset="0"/>
              </a:rPr>
              <a:t>Elizabeth Complex</a:t>
            </a:r>
            <a:endParaRPr lang="en-US" sz="1400" dirty="0" smtClean="0">
              <a:latin typeface="Cambria" panose="02040503050406030204" pitchFamily="18" charset="0"/>
            </a:endParaRPr>
          </a:p>
          <a:p>
            <a:r>
              <a:rPr lang="en-US" sz="1400" dirty="0" smtClean="0">
                <a:latin typeface="Cambria" panose="02040503050406030204" pitchFamily="18" charset="0"/>
              </a:rPr>
              <a:t>The Justice Complex Project: Phase #3: </a:t>
            </a:r>
            <a:r>
              <a:rPr lang="en-US" sz="1400" dirty="0" err="1" smtClean="0">
                <a:latin typeface="Cambria" panose="02040503050406030204" pitchFamily="18" charset="0"/>
              </a:rPr>
              <a:t>Oriscello</a:t>
            </a:r>
            <a:r>
              <a:rPr lang="en-US" sz="1400" dirty="0" smtClean="0">
                <a:latin typeface="Cambria" panose="02040503050406030204" pitchFamily="18" charset="0"/>
              </a:rPr>
              <a:t> Correctional Facility – Elevator #5 including the cab was completely replaced.  Resolution was adopted to modernize Visitor Elevators #1 and #2.  Eight new (8) Control Consoles for the Command Center have been ordered.  New sally port street roll-up and main-door were installed.</a:t>
            </a:r>
          </a:p>
          <a:p>
            <a:endParaRPr lang="en-US" sz="1400" dirty="0">
              <a:latin typeface="Cambria" panose="02040503050406030204" pitchFamily="18" charset="0"/>
            </a:endParaRPr>
          </a:p>
          <a:p>
            <a:r>
              <a:rPr lang="en-US" sz="1400" b="1" u="sng" dirty="0" smtClean="0">
                <a:latin typeface="Cambria" panose="02040503050406030204" pitchFamily="18" charset="0"/>
              </a:rPr>
              <a:t>UC Courthouse- Cherry Street Annex Building</a:t>
            </a:r>
            <a:endParaRPr lang="en-US" sz="1400" dirty="0" smtClean="0">
              <a:latin typeface="Cambria" panose="02040503050406030204" pitchFamily="18" charset="0"/>
            </a:endParaRPr>
          </a:p>
          <a:p>
            <a:r>
              <a:rPr lang="en-US" sz="1400" dirty="0" smtClean="0">
                <a:latin typeface="Cambria" panose="02040503050406030204" pitchFamily="18" charset="0"/>
              </a:rPr>
              <a:t>Project has been completed.  Building officially opened for business in July 2017.</a:t>
            </a:r>
          </a:p>
          <a:p>
            <a:endParaRPr lang="en-US" sz="1400" dirty="0" smtClean="0">
              <a:latin typeface="Cambria" panose="02040503050406030204" pitchFamily="18" charset="0"/>
            </a:endParaRPr>
          </a:p>
          <a:p>
            <a:r>
              <a:rPr lang="en-US" sz="1400" b="1" u="sng" dirty="0" smtClean="0">
                <a:latin typeface="Cambria" panose="02040503050406030204" pitchFamily="18" charset="0"/>
              </a:rPr>
              <a:t>Trailside Old Museum/TMA Building</a:t>
            </a:r>
            <a:endParaRPr lang="en-US" sz="1400" dirty="0">
              <a:latin typeface="Cambria" panose="02040503050406030204" pitchFamily="18" charset="0"/>
            </a:endParaRPr>
          </a:p>
          <a:p>
            <a:r>
              <a:rPr lang="en-US" sz="1400" dirty="0" smtClean="0">
                <a:latin typeface="Cambria" panose="02040503050406030204" pitchFamily="18" charset="0"/>
              </a:rPr>
              <a:t>In-house construction of new sitting area with steel shelter (Gazebo) and concrete pad.</a:t>
            </a:r>
          </a:p>
          <a:p>
            <a:endParaRPr lang="en-US" sz="1400" dirty="0" smtClean="0">
              <a:latin typeface="Cambria" panose="02040503050406030204" pitchFamily="18" charset="0"/>
            </a:endParaRPr>
          </a:p>
          <a:p>
            <a:r>
              <a:rPr lang="en-US" sz="1400" b="1" u="sng" dirty="0" smtClean="0">
                <a:latin typeface="Cambria" panose="02040503050406030204" pitchFamily="18" charset="0"/>
              </a:rPr>
              <a:t>Engineering and Police Academy Buildings</a:t>
            </a:r>
          </a:p>
          <a:p>
            <a:r>
              <a:rPr lang="en-US" sz="1400" dirty="0" smtClean="0">
                <a:latin typeface="Cambria" panose="02040503050406030204" pitchFamily="18" charset="0"/>
              </a:rPr>
              <a:t>Installation of new Emergency Generator Systems at each location</a:t>
            </a:r>
          </a:p>
          <a:p>
            <a:endParaRPr lang="en-US" sz="1400" dirty="0" smtClean="0">
              <a:latin typeface="Cambria" panose="02040503050406030204" pitchFamily="18" charset="0"/>
            </a:endParaRPr>
          </a:p>
          <a:p>
            <a:r>
              <a:rPr lang="en-US" sz="1400" b="1" u="sng" dirty="0" smtClean="0">
                <a:latin typeface="Cambria" panose="02040503050406030204" pitchFamily="18" charset="0"/>
              </a:rPr>
              <a:t>Runnells Hospital – Cornerstone Behavior Unit</a:t>
            </a:r>
          </a:p>
          <a:p>
            <a:r>
              <a:rPr lang="en-US" sz="1400" dirty="0" smtClean="0">
                <a:latin typeface="Cambria" panose="02040503050406030204" pitchFamily="18" charset="0"/>
              </a:rPr>
              <a:t>As mandated by the State, all door hardware (hinges and door locks) and restroom fixtures (faucets, toilets, paper towel and toilet tissue holders) were replaced to meet Code for Suicide Prevention in all patient rooms and hallway doors.</a:t>
            </a:r>
          </a:p>
          <a:p>
            <a:endParaRPr lang="en-US" sz="1400" dirty="0" smtClean="0">
              <a:latin typeface="Cambria" panose="02040503050406030204" pitchFamily="18" charset="0"/>
            </a:endParaRPr>
          </a:p>
          <a:p>
            <a:r>
              <a:rPr lang="en-US" sz="1400" b="1" u="sng" dirty="0" smtClean="0">
                <a:latin typeface="Cambria" panose="02040503050406030204" pitchFamily="18" charset="0"/>
              </a:rPr>
              <a:t>Parks Restroom Renovation Project</a:t>
            </a:r>
          </a:p>
          <a:p>
            <a:r>
              <a:rPr lang="en-US" sz="1400" dirty="0" smtClean="0">
                <a:latin typeface="Cambria" panose="02040503050406030204" pitchFamily="18" charset="0"/>
              </a:rPr>
              <a:t>The Public Restroom at Conant Park in Hillside were completely renovated.</a:t>
            </a:r>
          </a:p>
          <a:p>
            <a:endParaRPr lang="en-US" sz="1400" dirty="0">
              <a:latin typeface="Cambria" panose="02040503050406030204" pitchFamily="18" charset="0"/>
            </a:endParaRPr>
          </a:p>
          <a:p>
            <a:endParaRPr lang="en-US" sz="1400" dirty="0">
              <a:latin typeface="Cambria" panose="02040503050406030204" pitchFamily="18" charset="0"/>
            </a:endParaRPr>
          </a:p>
          <a:p>
            <a:endParaRPr lang="en-US" sz="2400" dirty="0">
              <a:latin typeface="Cambria" panose="02040503050406030204" pitchFamily="18" charset="0"/>
            </a:endParaRPr>
          </a:p>
        </p:txBody>
      </p:sp>
      <p:sp>
        <p:nvSpPr>
          <p:cNvPr id="4" name="TextBox 3"/>
          <p:cNvSpPr txBox="1"/>
          <p:nvPr/>
        </p:nvSpPr>
        <p:spPr>
          <a:xfrm>
            <a:off x="152399" y="990601"/>
            <a:ext cx="8686801" cy="446276"/>
          </a:xfrm>
          <a:prstGeom prst="rect">
            <a:avLst/>
          </a:prstGeom>
          <a:noFill/>
        </p:spPr>
        <p:txBody>
          <a:bodyPr wrap="square" rtlCol="0">
            <a:spAutoFit/>
          </a:bodyPr>
          <a:lstStyle/>
          <a:p>
            <a:endParaRPr lang="en-US" sz="1200" u="sng" dirty="0"/>
          </a:p>
          <a:p>
            <a:endParaRPr lang="en-US" sz="1100" dirty="0">
              <a:latin typeface="+mj-lt"/>
            </a:endParaRPr>
          </a:p>
        </p:txBody>
      </p:sp>
    </p:spTree>
    <p:extLst>
      <p:ext uri="{BB962C8B-B14F-4D97-AF65-F5344CB8AC3E}">
        <p14:creationId xmlns:p14="http://schemas.microsoft.com/office/powerpoint/2010/main" val="1182255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12</a:t>
            </a:fld>
            <a:endParaRPr lang="en-US" dirty="0"/>
          </a:p>
        </p:txBody>
      </p:sp>
      <p:sp>
        <p:nvSpPr>
          <p:cNvPr id="3" name="TextBox 2"/>
          <p:cNvSpPr txBox="1"/>
          <p:nvPr/>
        </p:nvSpPr>
        <p:spPr>
          <a:xfrm>
            <a:off x="304800" y="228600"/>
            <a:ext cx="8610600" cy="3262432"/>
          </a:xfrm>
          <a:prstGeom prst="rect">
            <a:avLst/>
          </a:prstGeom>
          <a:noFill/>
        </p:spPr>
        <p:txBody>
          <a:bodyPr wrap="square" rtlCol="0">
            <a:spAutoFit/>
          </a:bodyPr>
          <a:lstStyle/>
          <a:p>
            <a:pPr algn="ctr"/>
            <a:r>
              <a:rPr lang="en-US" sz="3200" b="1" dirty="0" smtClean="0">
                <a:latin typeface="Cambria" panose="02040503050406030204" pitchFamily="18" charset="0"/>
              </a:rPr>
              <a:t>2017 </a:t>
            </a:r>
            <a:r>
              <a:rPr lang="en-US" sz="3200" b="1" dirty="0">
                <a:latin typeface="Cambria" panose="02040503050406030204" pitchFamily="18" charset="0"/>
              </a:rPr>
              <a:t>ACCOMPLISHMENTS</a:t>
            </a:r>
          </a:p>
          <a:p>
            <a:pPr algn="ctr"/>
            <a:r>
              <a:rPr lang="en-US" sz="2400" b="1" dirty="0" smtClean="0">
                <a:latin typeface="Cambria" panose="02040503050406030204" pitchFamily="18" charset="0"/>
              </a:rPr>
              <a:t>FACILITIES MANAGEMENT</a:t>
            </a:r>
          </a:p>
          <a:p>
            <a:pPr algn="ctr"/>
            <a:endParaRPr lang="en-US" sz="2400" b="1" dirty="0">
              <a:latin typeface="Cambria" panose="02040503050406030204" pitchFamily="18" charset="0"/>
            </a:endParaRPr>
          </a:p>
          <a:p>
            <a:r>
              <a:rPr lang="en-US" sz="1400" b="1" u="sng" dirty="0">
                <a:latin typeface="Cambria" panose="02040503050406030204" pitchFamily="18" charset="0"/>
              </a:rPr>
              <a:t>Bureau of Administrative Support</a:t>
            </a:r>
          </a:p>
          <a:p>
            <a:r>
              <a:rPr lang="en-US" sz="1400" dirty="0">
                <a:latin typeface="Cambria" panose="02040503050406030204" pitchFamily="18" charset="0"/>
              </a:rPr>
              <a:t>Filled over 3,123 print/sign/paper </a:t>
            </a:r>
            <a:r>
              <a:rPr lang="en-US" sz="1400" dirty="0" smtClean="0">
                <a:latin typeface="Cambria" panose="02040503050406030204" pitchFamily="18" charset="0"/>
              </a:rPr>
              <a:t>requests from </a:t>
            </a:r>
            <a:r>
              <a:rPr lang="en-US" sz="1400" dirty="0">
                <a:latin typeface="Cambria" panose="02040503050406030204" pitchFamily="18" charset="0"/>
              </a:rPr>
              <a:t>October 31, 2016 </a:t>
            </a:r>
            <a:r>
              <a:rPr lang="en-US" sz="1400" dirty="0" smtClean="0">
                <a:latin typeface="Cambria" panose="02040503050406030204" pitchFamily="18" charset="0"/>
              </a:rPr>
              <a:t>through October </a:t>
            </a:r>
            <a:r>
              <a:rPr lang="en-US" sz="1400" dirty="0">
                <a:latin typeface="Cambria" panose="02040503050406030204" pitchFamily="18" charset="0"/>
              </a:rPr>
              <a:t>31, 2017. </a:t>
            </a:r>
          </a:p>
          <a:p>
            <a:r>
              <a:rPr lang="en-US" sz="1400" dirty="0">
                <a:latin typeface="Cambria" panose="02040503050406030204" pitchFamily="18" charset="0"/>
              </a:rPr>
              <a:t>In spite of the facility Fire we printed almost 8.5 million impressions from October 31, 2016 through October 31, 2017.</a:t>
            </a:r>
          </a:p>
          <a:p>
            <a:r>
              <a:rPr lang="en-US" sz="1400" dirty="0" smtClean="0">
                <a:latin typeface="Cambria" panose="02040503050406030204" pitchFamily="18" charset="0"/>
              </a:rPr>
              <a:t>Printed and assembled an estimated 230+ banners from October 31, 2016 through October 31, 2017.</a:t>
            </a:r>
          </a:p>
          <a:p>
            <a:r>
              <a:rPr lang="en-US" sz="1400" dirty="0" smtClean="0">
                <a:latin typeface="Cambria" panose="02040503050406030204" pitchFamily="18" charset="0"/>
              </a:rPr>
              <a:t>Invoiced $76,000 from October 31, 2016 through October 31, 2017 to various townships, non-profit and government agencies.</a:t>
            </a:r>
          </a:p>
          <a:p>
            <a:r>
              <a:rPr lang="en-US" sz="1400" dirty="0" smtClean="0">
                <a:latin typeface="Cambria" panose="02040503050406030204" pitchFamily="18" charset="0"/>
              </a:rPr>
              <a:t>Researched and received quotes for a simple to operate, easy to maintain Digital Envelope Duplicator.</a:t>
            </a:r>
          </a:p>
          <a:p>
            <a:r>
              <a:rPr lang="en-US" sz="1400" dirty="0" smtClean="0">
                <a:latin typeface="Cambria" panose="02040503050406030204" pitchFamily="18" charset="0"/>
              </a:rPr>
              <a:t>Continued to research and utilize cost efficient material for Sign &amp; Print facilities.</a:t>
            </a:r>
            <a:endParaRPr lang="en-US" sz="1400" dirty="0">
              <a:latin typeface="Cambria" panose="02040503050406030204" pitchFamily="18" charset="0"/>
            </a:endParaRPr>
          </a:p>
        </p:txBody>
      </p:sp>
      <p:sp>
        <p:nvSpPr>
          <p:cNvPr id="4" name="TextBox 3"/>
          <p:cNvSpPr txBox="1"/>
          <p:nvPr/>
        </p:nvSpPr>
        <p:spPr>
          <a:xfrm>
            <a:off x="152399" y="990601"/>
            <a:ext cx="8686801" cy="446276"/>
          </a:xfrm>
          <a:prstGeom prst="rect">
            <a:avLst/>
          </a:prstGeom>
          <a:noFill/>
        </p:spPr>
        <p:txBody>
          <a:bodyPr wrap="square" rtlCol="0">
            <a:spAutoFit/>
          </a:bodyPr>
          <a:lstStyle/>
          <a:p>
            <a:endParaRPr lang="en-US" sz="1200" u="sng" dirty="0"/>
          </a:p>
          <a:p>
            <a:endParaRPr lang="en-US" sz="1100" dirty="0">
              <a:latin typeface="+mj-lt"/>
            </a:endParaRPr>
          </a:p>
        </p:txBody>
      </p:sp>
    </p:spTree>
    <p:extLst>
      <p:ext uri="{BB962C8B-B14F-4D97-AF65-F5344CB8AC3E}">
        <p14:creationId xmlns:p14="http://schemas.microsoft.com/office/powerpoint/2010/main" val="189336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13</a:t>
            </a:fld>
            <a:endParaRPr lang="en-US" dirty="0"/>
          </a:p>
        </p:txBody>
      </p:sp>
      <p:sp>
        <p:nvSpPr>
          <p:cNvPr id="3" name="TextBox 2"/>
          <p:cNvSpPr txBox="1"/>
          <p:nvPr/>
        </p:nvSpPr>
        <p:spPr>
          <a:xfrm>
            <a:off x="304800" y="76200"/>
            <a:ext cx="8686800" cy="6340197"/>
          </a:xfrm>
          <a:prstGeom prst="rect">
            <a:avLst/>
          </a:prstGeom>
          <a:noFill/>
        </p:spPr>
        <p:txBody>
          <a:bodyPr wrap="square" rtlCol="0">
            <a:spAutoFit/>
          </a:bodyPr>
          <a:lstStyle/>
          <a:p>
            <a:pPr algn="ctr"/>
            <a:r>
              <a:rPr lang="en-US" sz="3200" b="1" dirty="0" smtClean="0">
                <a:latin typeface="Cambria" panose="02040503050406030204" pitchFamily="18" charset="0"/>
              </a:rPr>
              <a:t>2018 GOALS &amp; INITIATIVES</a:t>
            </a:r>
            <a:endParaRPr lang="en-US" sz="3200" b="1" dirty="0">
              <a:latin typeface="Cambria" panose="02040503050406030204" pitchFamily="18" charset="0"/>
            </a:endParaRPr>
          </a:p>
          <a:p>
            <a:pPr algn="ctr"/>
            <a:r>
              <a:rPr lang="en-US" sz="2400" b="1" dirty="0" smtClean="0">
                <a:latin typeface="Cambria" panose="02040503050406030204" pitchFamily="18" charset="0"/>
              </a:rPr>
              <a:t>FACILITIES MANAGEMENT</a:t>
            </a:r>
            <a:endParaRPr lang="en-US" sz="1400" b="1" dirty="0" smtClean="0">
              <a:latin typeface="Cambria" panose="02040503050406030204" pitchFamily="18" charset="0"/>
            </a:endParaRPr>
          </a:p>
          <a:p>
            <a:pPr algn="ctr"/>
            <a:endParaRPr lang="en-US" sz="1400" b="1"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Administration and New Annex Buildings</a:t>
            </a:r>
            <a:endParaRPr lang="en-US" sz="1400" dirty="0" smtClean="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Installation of a Kitchen </a:t>
            </a:r>
            <a:r>
              <a:rPr lang="en-US" sz="1400" dirty="0" err="1" smtClean="0">
                <a:latin typeface="Cambria" panose="02040503050406030204" pitchFamily="18" charset="0"/>
                <a:cs typeface="Times New Roman" panose="02020603050405020304" pitchFamily="18" charset="0"/>
              </a:rPr>
              <a:t>Ventless</a:t>
            </a:r>
            <a:r>
              <a:rPr lang="en-US" sz="1400" dirty="0" smtClean="0">
                <a:latin typeface="Cambria" panose="02040503050406030204" pitchFamily="18" charset="0"/>
                <a:cs typeface="Times New Roman" panose="02020603050405020304" pitchFamily="18" charset="0"/>
              </a:rPr>
              <a:t> Hood Fire System to comply with NJ State Fire Code mandates in both Cafes.  Design Plans were submitted to the City of Elizabeth for approval in October 2017. Upon approval and delivery of materials, project expected to commence in early 2018.</a:t>
            </a:r>
          </a:p>
          <a:p>
            <a:endParaRPr lang="en-US" sz="1400"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Cultural and Heritage Affairs</a:t>
            </a:r>
          </a:p>
          <a:p>
            <a:r>
              <a:rPr lang="en-US" sz="1400" dirty="0" smtClean="0">
                <a:latin typeface="Cambria" panose="02040503050406030204" pitchFamily="18" charset="0"/>
                <a:cs typeface="Times New Roman" panose="02020603050405020304" pitchFamily="18" charset="0"/>
              </a:rPr>
              <a:t>Project went out for Bid in May 2017.  Bid Opening was held in June 2017.  Project was awarded. New Windows and Shutters are being manufactured.  Project expected to commence in late 2017 or early 2018 with completion anticipated by late Spring 2018.</a:t>
            </a:r>
          </a:p>
          <a:p>
            <a:endParaRPr lang="en-US" sz="1400"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Elizabeth Complex </a:t>
            </a:r>
          </a:p>
          <a:p>
            <a:r>
              <a:rPr lang="en-US" sz="1400" dirty="0" smtClean="0">
                <a:latin typeface="Cambria" panose="02040503050406030204" pitchFamily="18" charset="0"/>
                <a:cs typeface="Times New Roman" panose="02020603050405020304" pitchFamily="18" charset="0"/>
              </a:rPr>
              <a:t>The Justice Complex Project: Phase #3 – </a:t>
            </a:r>
            <a:r>
              <a:rPr lang="en-US" sz="1400" dirty="0" err="1" smtClean="0">
                <a:latin typeface="Cambria" panose="02040503050406030204" pitchFamily="18" charset="0"/>
                <a:cs typeface="Times New Roman" panose="02020603050405020304" pitchFamily="18" charset="0"/>
              </a:rPr>
              <a:t>Oriscello</a:t>
            </a:r>
            <a:r>
              <a:rPr lang="en-US" sz="1400" dirty="0" smtClean="0">
                <a:latin typeface="Cambria" panose="02040503050406030204" pitchFamily="18" charset="0"/>
                <a:cs typeface="Times New Roman" panose="02020603050405020304" pitchFamily="18" charset="0"/>
              </a:rPr>
              <a:t> Correctional Facility  - The replacement of eight (8) Control Consoles in the Command Center.  Visitor Elevators #1 and 2 are slated to be modernized.  New components have been ordered.  Work is expected to commence in late 2017 and be completed by mid 2018.</a:t>
            </a:r>
          </a:p>
          <a:p>
            <a:endParaRPr lang="en-US" sz="1400"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Parks </a:t>
            </a:r>
          </a:p>
          <a:p>
            <a:r>
              <a:rPr lang="en-US" sz="1400" dirty="0" smtClean="0">
                <a:latin typeface="Cambria" panose="02040503050406030204" pitchFamily="18" charset="0"/>
                <a:cs typeface="Times New Roman" panose="02020603050405020304" pitchFamily="18" charset="0"/>
              </a:rPr>
              <a:t>Continuation of Restroom renovations for a minimum of 17 public and employee restrooms located within the UC Parks area, employee work areas and Watchung Stables building.  Project completion expected in late 2018 or early 2019.</a:t>
            </a:r>
          </a:p>
          <a:p>
            <a:endParaRPr lang="en-US" sz="1400"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UC Courthouse Tower/Stairwell/Rotunda Egress &amp; Fire Upgrade Project</a:t>
            </a:r>
          </a:p>
          <a:p>
            <a:r>
              <a:rPr lang="en-US" sz="1400" dirty="0" smtClean="0">
                <a:latin typeface="Cambria" panose="02040503050406030204" pitchFamily="18" charset="0"/>
                <a:cs typeface="Times New Roman" panose="02020603050405020304" pitchFamily="18" charset="0"/>
              </a:rPr>
              <a:t>Entire project was advertised for Bid in October 2017.  Bid Opening was scheduled for November 2017.  Anticipated to award Project is December 2017 and commence with the Rotunda portion of the Project in early 2018 with completion expected to take 18 months.</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2266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14</a:t>
            </a:fld>
            <a:endParaRPr lang="en-US" dirty="0"/>
          </a:p>
        </p:txBody>
      </p:sp>
      <p:sp>
        <p:nvSpPr>
          <p:cNvPr id="3" name="TextBox 2"/>
          <p:cNvSpPr txBox="1"/>
          <p:nvPr/>
        </p:nvSpPr>
        <p:spPr>
          <a:xfrm>
            <a:off x="381000" y="76200"/>
            <a:ext cx="8610600" cy="2893100"/>
          </a:xfrm>
          <a:prstGeom prst="rect">
            <a:avLst/>
          </a:prstGeom>
          <a:noFill/>
        </p:spPr>
        <p:txBody>
          <a:bodyPr wrap="square" rtlCol="0">
            <a:spAutoFit/>
          </a:bodyPr>
          <a:lstStyle/>
          <a:p>
            <a:pPr algn="ctr"/>
            <a:r>
              <a:rPr lang="en-US" sz="3200" b="1" dirty="0" smtClean="0">
                <a:latin typeface="Cambria" panose="02040503050406030204" pitchFamily="18" charset="0"/>
              </a:rPr>
              <a:t>2018 GOALS &amp; INITIATIVES</a:t>
            </a:r>
            <a:endParaRPr lang="en-US" sz="3200" b="1" dirty="0">
              <a:latin typeface="Cambria" panose="02040503050406030204" pitchFamily="18" charset="0"/>
            </a:endParaRPr>
          </a:p>
          <a:p>
            <a:pPr algn="ctr"/>
            <a:r>
              <a:rPr lang="en-US" sz="2400" b="1" dirty="0" smtClean="0">
                <a:latin typeface="Cambria" panose="02040503050406030204" pitchFamily="18" charset="0"/>
              </a:rPr>
              <a:t>FACILITIES MANAGEMENT</a:t>
            </a:r>
            <a:endParaRPr lang="en-US" sz="1400" b="1" dirty="0" smtClean="0">
              <a:latin typeface="Cambria" panose="02040503050406030204" pitchFamily="18" charset="0"/>
            </a:endParaRPr>
          </a:p>
          <a:p>
            <a:pPr algn="ctr"/>
            <a:endParaRPr lang="en-US" sz="1400" b="1"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Bureau of Administrative Support</a:t>
            </a:r>
          </a:p>
          <a:p>
            <a:r>
              <a:rPr lang="en-US" sz="1400" dirty="0" smtClean="0">
                <a:latin typeface="Cambria" panose="02040503050406030204" pitchFamily="18" charset="0"/>
                <a:cs typeface="Times New Roman" panose="02020603050405020304" pitchFamily="18" charset="0"/>
              </a:rPr>
              <a:t>Recapture customers lost due to the West Grand Street Facility Fire.</a:t>
            </a:r>
          </a:p>
          <a:p>
            <a:r>
              <a:rPr lang="en-US" sz="1400" dirty="0" smtClean="0">
                <a:latin typeface="Cambria" panose="02040503050406030204" pitchFamily="18" charset="0"/>
                <a:cs typeface="Times New Roman" panose="02020603050405020304" pitchFamily="18" charset="0"/>
              </a:rPr>
              <a:t>Renew the managed services contract.</a:t>
            </a:r>
          </a:p>
          <a:p>
            <a:r>
              <a:rPr lang="en-US" sz="1400" dirty="0" smtClean="0">
                <a:latin typeface="Cambria" panose="02040503050406030204" pitchFamily="18" charset="0"/>
                <a:cs typeface="Times New Roman" panose="02020603050405020304" pitchFamily="18" charset="0"/>
              </a:rPr>
              <a:t>Upgrade the Print Services digital ordering system for improved productivity.</a:t>
            </a:r>
          </a:p>
          <a:p>
            <a:r>
              <a:rPr lang="en-US" sz="1400" dirty="0" smtClean="0">
                <a:latin typeface="Cambria" panose="02040503050406030204" pitchFamily="18" charset="0"/>
                <a:cs typeface="Times New Roman" panose="02020603050405020304" pitchFamily="18" charset="0"/>
              </a:rPr>
              <a:t>Replace older banner printer with more efficient latex printer.</a:t>
            </a:r>
          </a:p>
          <a:p>
            <a:r>
              <a:rPr lang="en-US" sz="1400" dirty="0" smtClean="0">
                <a:latin typeface="Cambria" panose="02040503050406030204" pitchFamily="18" charset="0"/>
                <a:cs typeface="Times New Roman" panose="02020603050405020304" pitchFamily="18" charset="0"/>
              </a:rPr>
              <a:t>Update outdated tabbing machine for a newer model that fits our needs.</a:t>
            </a:r>
          </a:p>
          <a:p>
            <a:r>
              <a:rPr lang="en-US" sz="1400" dirty="0" smtClean="0">
                <a:latin typeface="Cambria" panose="02040503050406030204" pitchFamily="18" charset="0"/>
                <a:cs typeface="Times New Roman" panose="02020603050405020304" pitchFamily="18" charset="0"/>
              </a:rPr>
              <a:t>Research new folding system for increased productivity.</a:t>
            </a:r>
          </a:p>
          <a:p>
            <a:r>
              <a:rPr lang="en-US" sz="1400" dirty="0" smtClean="0">
                <a:latin typeface="Cambria" panose="02040503050406030204" pitchFamily="18" charset="0"/>
                <a:cs typeface="Times New Roman" panose="02020603050405020304" pitchFamily="18" charset="0"/>
              </a:rPr>
              <a:t>Explore upgrading print/cut compatibility with exiting hardware.</a:t>
            </a:r>
          </a:p>
        </p:txBody>
      </p:sp>
    </p:spTree>
    <p:extLst>
      <p:ext uri="{BB962C8B-B14F-4D97-AF65-F5344CB8AC3E}">
        <p14:creationId xmlns:p14="http://schemas.microsoft.com/office/powerpoint/2010/main" val="1935427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15</a:t>
            </a:fld>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039306519"/>
              </p:ext>
            </p:extLst>
          </p:nvPr>
        </p:nvGraphicFramePr>
        <p:xfrm>
          <a:off x="1226492" y="1114510"/>
          <a:ext cx="6774508" cy="3857540"/>
        </p:xfrm>
        <a:graphic>
          <a:graphicData uri="http://schemas.openxmlformats.org/presentationml/2006/ole">
            <mc:AlternateContent xmlns:mc="http://schemas.openxmlformats.org/markup-compatibility/2006">
              <mc:Choice xmlns:v="urn:schemas-microsoft-com:vml" Requires="v">
                <p:oleObj spid="_x0000_s3156" name="Worksheet" r:id="rId3" imgW="5419597" imgH="3086151" progId="Excel.Sheet.12">
                  <p:link updateAutomatic="1"/>
                </p:oleObj>
              </mc:Choice>
              <mc:Fallback>
                <p:oleObj name="Worksheet" r:id="rId3" imgW="5419597" imgH="3086151" progId="Excel.Sheet.12">
                  <p:link updateAutomatic="1"/>
                  <p:pic>
                    <p:nvPicPr>
                      <p:cNvPr id="0" name=""/>
                      <p:cNvPicPr/>
                      <p:nvPr/>
                    </p:nvPicPr>
                    <p:blipFill>
                      <a:blip r:embed="rId4"/>
                      <a:stretch>
                        <a:fillRect/>
                      </a:stretch>
                    </p:blipFill>
                    <p:spPr>
                      <a:xfrm>
                        <a:off x="1226492" y="1114510"/>
                        <a:ext cx="6774508" cy="3857540"/>
                      </a:xfrm>
                      <a:prstGeom prst="rect">
                        <a:avLst/>
                      </a:prstGeom>
                    </p:spPr>
                  </p:pic>
                </p:oleObj>
              </mc:Fallback>
            </mc:AlternateContent>
          </a:graphicData>
        </a:graphic>
      </p:graphicFrame>
    </p:spTree>
    <p:extLst>
      <p:ext uri="{BB962C8B-B14F-4D97-AF65-F5344CB8AC3E}">
        <p14:creationId xmlns:p14="http://schemas.microsoft.com/office/powerpoint/2010/main" val="2691124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16</a:t>
            </a:fld>
            <a:endParaRPr lang="en-US" dirty="0"/>
          </a:p>
        </p:txBody>
      </p:sp>
      <p:sp>
        <p:nvSpPr>
          <p:cNvPr id="3" name="TextBox 2"/>
          <p:cNvSpPr txBox="1"/>
          <p:nvPr/>
        </p:nvSpPr>
        <p:spPr>
          <a:xfrm>
            <a:off x="228600" y="599956"/>
            <a:ext cx="8763000" cy="5478423"/>
          </a:xfrm>
          <a:prstGeom prst="rect">
            <a:avLst/>
          </a:prstGeom>
          <a:noFill/>
        </p:spPr>
        <p:txBody>
          <a:bodyPr wrap="square" rtlCol="0">
            <a:spAutoFit/>
          </a:bodyPr>
          <a:lstStyle/>
          <a:p>
            <a:pPr algn="ctr"/>
            <a:r>
              <a:rPr lang="en-US" sz="3200" b="1" dirty="0" smtClean="0">
                <a:latin typeface="Cambria" panose="02040503050406030204" pitchFamily="18" charset="0"/>
              </a:rPr>
              <a:t>2017 </a:t>
            </a:r>
            <a:r>
              <a:rPr lang="en-US" sz="3200" b="1" dirty="0">
                <a:latin typeface="Cambria" panose="02040503050406030204" pitchFamily="18" charset="0"/>
              </a:rPr>
              <a:t>ACCOMPLISHMENTS</a:t>
            </a:r>
          </a:p>
          <a:p>
            <a:pPr algn="ctr"/>
            <a:r>
              <a:rPr lang="en-US" sz="2400" b="1" dirty="0" smtClean="0">
                <a:latin typeface="Cambria" panose="02040503050406030204" pitchFamily="18" charset="0"/>
              </a:rPr>
              <a:t>PUBLIC WORKS</a:t>
            </a:r>
          </a:p>
          <a:p>
            <a:r>
              <a:rPr lang="en-US" sz="1400" b="1" u="sng" dirty="0" smtClean="0">
                <a:latin typeface="Cambria" panose="02040503050406030204" pitchFamily="18" charset="0"/>
                <a:cs typeface="Times New Roman" panose="02020603050405020304" pitchFamily="18" charset="0"/>
              </a:rPr>
              <a:t>Bureau of Roads and Bridges</a:t>
            </a:r>
            <a:endParaRPr lang="en-US" sz="1400" dirty="0" smtClean="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In 2017 the Bureau filled and repaired in excess of 1,200 potholes.  Minor and major road surface repairs and preventive maintenance were completed throughout the county.  Repairs to related infrastructure on county roadways were performed such as sink holes and storm line failures.  The County’s 340 lane miles of roadway were swept approximately twice per month as per our Sweeping Schedule.  Vegetation maintenance was performed as required.  The County’s 4,564 inlets and catch basins were cleaned and or inspected twice per year, as scheduled.  Repairs were made as required. Union County’s 386 bridges and culverts were inspected and maintained as needed.  Beam Guide Rail was repaired as needed.  Weather related events including Snow &amp; Ice were managed, staffed and tackled as they occurred.</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During County sponsored recycling events, the Bureau provides assistance through personnel and equipment.  Assistance was provided to the Office of the County Clerk with hauling records to the incinerator from various agencies and municipalities throughout the County.</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Bureau of Road &amp; Bridges, Welding Shop performed fabrication projects for various agencies such as, Park Maintenance, U.C. Department of Public Safety, Bureau of Shade Tree &amp; Conservation, Bureau of Heavy Equipment and Truck Repair as well as repairs and modification to DPW Equipment.</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Bureau of Road and Bridges performed resurfacing at the following locations: Tanager Way, Mountainside/ County Park Drive, Cranford / County Shooting Range Access Road, Springfield / Parking Lot at </a:t>
            </a:r>
            <a:r>
              <a:rPr lang="en-US" sz="1400" dirty="0" err="1" smtClean="0">
                <a:latin typeface="Cambria" panose="02040503050406030204" pitchFamily="18" charset="0"/>
                <a:cs typeface="Times New Roman" panose="02020603050405020304" pitchFamily="18" charset="0"/>
              </a:rPr>
              <a:t>Warinanco</a:t>
            </a:r>
            <a:r>
              <a:rPr lang="en-US" sz="1400" dirty="0" smtClean="0">
                <a:latin typeface="Cambria" panose="02040503050406030204" pitchFamily="18" charset="0"/>
                <a:cs typeface="Times New Roman" panose="02020603050405020304" pitchFamily="18" charset="0"/>
              </a:rPr>
              <a:t>  Skating Center.</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0420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17</a:t>
            </a:fld>
            <a:endParaRPr lang="en-US" dirty="0"/>
          </a:p>
        </p:txBody>
      </p:sp>
      <p:sp>
        <p:nvSpPr>
          <p:cNvPr id="3" name="TextBox 2"/>
          <p:cNvSpPr txBox="1"/>
          <p:nvPr/>
        </p:nvSpPr>
        <p:spPr>
          <a:xfrm>
            <a:off x="381000" y="533400"/>
            <a:ext cx="8534400" cy="5478423"/>
          </a:xfrm>
          <a:prstGeom prst="rect">
            <a:avLst/>
          </a:prstGeom>
          <a:noFill/>
        </p:spPr>
        <p:txBody>
          <a:bodyPr wrap="square" rtlCol="0">
            <a:spAutoFit/>
          </a:bodyPr>
          <a:lstStyle/>
          <a:p>
            <a:pPr algn="ctr"/>
            <a:r>
              <a:rPr lang="en-US" sz="3200" b="1" dirty="0" smtClean="0">
                <a:latin typeface="Cambria" panose="02040503050406030204" pitchFamily="18" charset="0"/>
              </a:rPr>
              <a:t>2017 </a:t>
            </a:r>
            <a:r>
              <a:rPr lang="en-US" sz="3200" b="1" dirty="0">
                <a:latin typeface="Cambria" panose="02040503050406030204" pitchFamily="18" charset="0"/>
              </a:rPr>
              <a:t>ACCOMPLISHMENTS</a:t>
            </a:r>
          </a:p>
          <a:p>
            <a:pPr algn="ctr"/>
            <a:r>
              <a:rPr lang="en-US" sz="2400" b="1" dirty="0" smtClean="0">
                <a:latin typeface="Cambria" panose="02040503050406030204" pitchFamily="18" charset="0"/>
              </a:rPr>
              <a:t>PUBLIC WORKS</a:t>
            </a:r>
            <a:endParaRPr lang="en-US" sz="1400" b="1" dirty="0" smtClean="0">
              <a:latin typeface="Cambria" panose="02040503050406030204" pitchFamily="18" charset="0"/>
            </a:endParaRPr>
          </a:p>
          <a:p>
            <a:r>
              <a:rPr lang="en-US" sz="1400" dirty="0" smtClean="0">
                <a:latin typeface="Cambria" panose="02040503050406030204" pitchFamily="18" charset="0"/>
                <a:cs typeface="Times New Roman" panose="02020603050405020304" pitchFamily="18" charset="0"/>
              </a:rPr>
              <a:t>The Bureau of Roads &amp; Bridges performed site cleanup and maintenance at the U.C. Leaf  Compost Facility in Springfield prior to the beginning of the leaf season.  Work  including receiving leaves and related materials for composting.  Forming windrows and turning as required followed by moving materials to make room for Union County’s 2017 Leaf Removal Program.</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Bureau of Road &amp; Bridges Work Order Request for 2017 – Total of 3,137.</a:t>
            </a:r>
          </a:p>
          <a:p>
            <a:endParaRPr lang="en-US" sz="1400"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Bureau of Inspections</a:t>
            </a:r>
          </a:p>
          <a:p>
            <a:r>
              <a:rPr lang="en-US" sz="1400" dirty="0" smtClean="0">
                <a:latin typeface="Cambria" panose="02040503050406030204" pitchFamily="18" charset="0"/>
                <a:cs typeface="Times New Roman" panose="02020603050405020304" pitchFamily="18" charset="0"/>
              </a:rPr>
              <a:t>During 2017 the Bureau issued 601 road and curb permits, collected $122,234.40 in permit fees and $184,997.75 in refundable bond fees, for a total of $307.232.15.</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In addition to Road &amp; Bridges Inspectors, the Bureau personnel also include the Department’s Safety Coordinator, who scheduled safety programs to ensure compliance with Local, Federal and State regulations.  Examples of these regulations are: OHSA and </a:t>
            </a:r>
            <a:r>
              <a:rPr lang="en-US" sz="1400" dirty="0" err="1" smtClean="0">
                <a:latin typeface="Cambria" panose="02040503050406030204" pitchFamily="18" charset="0"/>
                <a:cs typeface="Times New Roman" panose="02020603050405020304" pitchFamily="18" charset="0"/>
              </a:rPr>
              <a:t>Hazcom</a:t>
            </a:r>
            <a:r>
              <a:rPr lang="en-US" sz="1400" dirty="0" smtClean="0">
                <a:latin typeface="Cambria" panose="02040503050406030204" pitchFamily="18" charset="0"/>
                <a:cs typeface="Times New Roman" panose="02020603050405020304" pitchFamily="18" charset="0"/>
              </a:rPr>
              <a:t> Right to Know Compliance, Commercial Driver’s Licensing, CDL Medical Certifications, Storm Water Management and Work Zone Safety.</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In-house training was also performed. Examples of this training are: chainsaw, forklift, backhoe and bucket truck operations, fire extinguisher, ladder usage, and proper flagging techniques.  The reporting and recording of all departmental employee injuries and motor vehicle accident issues also fall under this Bureau. Other safety training added in 2016 was, training in the precautions of slip and fall, lifting techniques, PPE (personal protective equipment) and Defensive Driving.</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5716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18</a:t>
            </a:fld>
            <a:endParaRPr lang="en-US" dirty="0"/>
          </a:p>
        </p:txBody>
      </p:sp>
      <p:sp>
        <p:nvSpPr>
          <p:cNvPr id="4" name="Rectangle 3"/>
          <p:cNvSpPr/>
          <p:nvPr/>
        </p:nvSpPr>
        <p:spPr>
          <a:xfrm>
            <a:off x="381000" y="228600"/>
            <a:ext cx="8534400" cy="6647974"/>
          </a:xfrm>
          <a:prstGeom prst="rect">
            <a:avLst/>
          </a:prstGeom>
        </p:spPr>
        <p:txBody>
          <a:bodyPr wrap="square">
            <a:spAutoFit/>
          </a:bodyPr>
          <a:lstStyle/>
          <a:p>
            <a:pPr algn="ctr"/>
            <a:r>
              <a:rPr lang="en-US" sz="2400" b="1" dirty="0" smtClean="0">
                <a:latin typeface="Cambria" panose="02040503050406030204" pitchFamily="18" charset="0"/>
              </a:rPr>
              <a:t>2017 </a:t>
            </a:r>
            <a:r>
              <a:rPr lang="en-US" sz="2400" b="1" dirty="0">
                <a:latin typeface="Cambria" panose="02040503050406030204" pitchFamily="18" charset="0"/>
              </a:rPr>
              <a:t>ACCOMPLISHMENTS</a:t>
            </a:r>
          </a:p>
          <a:p>
            <a:pPr algn="ctr"/>
            <a:r>
              <a:rPr lang="en-US" sz="2400" b="1" dirty="0" smtClean="0">
                <a:latin typeface="Cambria" panose="02040503050406030204" pitchFamily="18" charset="0"/>
              </a:rPr>
              <a:t>PUBLIC WORKS</a:t>
            </a:r>
            <a:endParaRPr lang="en-US" sz="1400" b="1"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Bureau of Shade Tree &amp; Conservation</a:t>
            </a:r>
          </a:p>
          <a:p>
            <a:r>
              <a:rPr lang="en-US" sz="1400" dirty="0" smtClean="0">
                <a:latin typeface="Cambria" panose="02040503050406030204" pitchFamily="18" charset="0"/>
                <a:cs typeface="Times New Roman" panose="02020603050405020304" pitchFamily="18" charset="0"/>
              </a:rPr>
              <a:t>This year the Bureau has concentrated on completing all requests and to date the Bureau has completed over 1,500 work orders.  The Bureau has continued to remove dead trees along county roads and parks, also removing trees from rivers and reservation.  There has been more than 400 trees that were removed and over 600 trees were trimmed that posed a potential safety or traffic hazard.  These trees were mainly identified through requests from the public as well as county personnel.  This year the Bureau completed a large request for tree trimming and removal in Scotch Plains, Elizabeth, Plainfield, Cranford, Clark and Roselle Park. The Bureau continues to promote arboriculture and the preservation and planting of shade trees with the county.</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Bureau continues to work with the local electrical companies removing trees and limbs that are located in the power lines and as a result of this work the Bureau has been able to complete a large number of requests and complaints.</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Shade Tree Bureau assisted with mutual aide to Summit, Mountainside, Roselle, Union and Garwood just to mention a few, in removing large trees and hanging branches.  The Bureau also loaned equipment to assist municipalities in their duties.</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Bureau addressed concerns of trees in various parks: Cedar Brook – received request from park supervisors concerning playground area and walking paths, and this year all requests have been completed throughout the park, Echo Lake – this year the bureau removed 20 dead trees located over the playground areas, and Rahway Park  -the bureau had  substantial requests for work orders on trees.  All work has been completed.</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Each year the Bureau of Shade Tree &amp; Conservation plants150 trees throughout the county along the county roadways. This is done yearly due to the amount of trees that were removed to decay or storm damage.</a:t>
            </a:r>
          </a:p>
          <a:p>
            <a:endParaRPr lang="en-US" sz="1400" b="1" dirty="0">
              <a:latin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744368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19</a:t>
            </a:fld>
            <a:endParaRPr lang="en-US" dirty="0"/>
          </a:p>
        </p:txBody>
      </p:sp>
      <p:sp>
        <p:nvSpPr>
          <p:cNvPr id="4" name="Rectangle 3"/>
          <p:cNvSpPr/>
          <p:nvPr/>
        </p:nvSpPr>
        <p:spPr>
          <a:xfrm>
            <a:off x="457200" y="228600"/>
            <a:ext cx="8458200" cy="5355312"/>
          </a:xfrm>
          <a:prstGeom prst="rect">
            <a:avLst/>
          </a:prstGeom>
        </p:spPr>
        <p:txBody>
          <a:bodyPr wrap="square">
            <a:spAutoFit/>
          </a:bodyPr>
          <a:lstStyle/>
          <a:p>
            <a:pPr algn="ctr"/>
            <a:r>
              <a:rPr lang="en-US" sz="2400" b="1" dirty="0" smtClean="0">
                <a:latin typeface="Cambria" panose="02040503050406030204" pitchFamily="18" charset="0"/>
              </a:rPr>
              <a:t>2017 </a:t>
            </a:r>
            <a:r>
              <a:rPr lang="en-US" sz="2400" b="1" dirty="0">
                <a:latin typeface="Cambria" panose="02040503050406030204" pitchFamily="18" charset="0"/>
              </a:rPr>
              <a:t>ACCOMPLISHMENTS</a:t>
            </a:r>
          </a:p>
          <a:p>
            <a:pPr algn="ctr"/>
            <a:r>
              <a:rPr lang="en-US" sz="2400" b="1" dirty="0" smtClean="0">
                <a:latin typeface="Cambria" panose="02040503050406030204" pitchFamily="18" charset="0"/>
              </a:rPr>
              <a:t>PUBLIC WORKS</a:t>
            </a:r>
            <a:endParaRPr lang="en-US" sz="1400" b="1" dirty="0" smtClean="0">
              <a:latin typeface="Cambria" panose="02040503050406030204" pitchFamily="18" charset="0"/>
            </a:endParaRPr>
          </a:p>
          <a:p>
            <a:pPr algn="ctr"/>
            <a:endParaRPr lang="en-US" sz="1400" b="1"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Bureau of Mosquito Control</a:t>
            </a:r>
          </a:p>
          <a:p>
            <a:endParaRPr lang="en-US" sz="1400" b="1" u="sng"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  This Bureau was able to address 25 different drainage ditches that were in need of cleaning.</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2017 mosquito surveillance season began on March 1.  Early cool temperatures this spring kept the mosquito population  at a lower level and low average summer temperatures kept surveillance numbers lower than previous years.</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This season was monitored by twenty three semi-permanent New Jersey Light Traps for trends and populations.  Our portable traps were used to locate the mosquito vectors of West Nile &amp; </a:t>
            </a:r>
            <a:r>
              <a:rPr lang="en-US" sz="1400" dirty="0" err="1" smtClean="0">
                <a:latin typeface="Cambria" panose="02040503050406030204" pitchFamily="18" charset="0"/>
                <a:cs typeface="Times New Roman" panose="02020603050405020304" pitchFamily="18" charset="0"/>
              </a:rPr>
              <a:t>Zika</a:t>
            </a:r>
            <a:r>
              <a:rPr lang="en-US" sz="1400" dirty="0" smtClean="0">
                <a:latin typeface="Cambria" panose="02040503050406030204" pitchFamily="18" charset="0"/>
                <a:cs typeface="Times New Roman" panose="02020603050405020304" pitchFamily="18" charset="0"/>
              </a:rPr>
              <a:t> viruses.  106 separate trappings were performed for this purpose. 245 separate “pools” were submitted for WNV testing to the NJ State PHEL – Labs in Trenton for testing with 100 “pools” returned as positive for West Nile Virus.  All 21 municipalities in Union County had at least one positive pool of WNV mosquitoes.</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This bureau handled 403 complaints for 2017.  There were 505 locations sprayed during 13 </a:t>
            </a:r>
            <a:r>
              <a:rPr lang="en-US" sz="1400" dirty="0" err="1" smtClean="0">
                <a:latin typeface="Cambria" panose="02040503050406030204" pitchFamily="18" charset="0"/>
                <a:cs typeface="Times New Roman" panose="02020603050405020304" pitchFamily="18" charset="0"/>
              </a:rPr>
              <a:t>adulticiding</a:t>
            </a:r>
            <a:r>
              <a:rPr lang="en-US" sz="1400" dirty="0" smtClean="0">
                <a:latin typeface="Cambria" panose="02040503050406030204" pitchFamily="18" charset="0"/>
                <a:cs typeface="Times New Roman" panose="02020603050405020304" pitchFamily="18" charset="0"/>
              </a:rPr>
              <a:t> operations conducted during the evening hours to control adult populations of mosquitos.  There were 7,482 tasks completed for 2017.  This includes the work the inspectors do on a daily basis to control breeding at the source in several locations throughout Union County where standing water cannot be eliminated.  The Bureau also incorporated new methods of treatment for </a:t>
            </a:r>
            <a:r>
              <a:rPr lang="en-US" sz="1400" dirty="0" err="1" smtClean="0">
                <a:latin typeface="Cambria" panose="02040503050406030204" pitchFamily="18" charset="0"/>
                <a:cs typeface="Times New Roman" panose="02020603050405020304" pitchFamily="18" charset="0"/>
              </a:rPr>
              <a:t>larviciding</a:t>
            </a:r>
            <a:r>
              <a:rPr lang="en-US" sz="1400" dirty="0" smtClean="0">
                <a:latin typeface="Cambria" panose="02040503050406030204" pitchFamily="18" charset="0"/>
                <a:cs typeface="Times New Roman" panose="02020603050405020304" pitchFamily="18" charset="0"/>
              </a:rPr>
              <a:t>, both to become even more efficient and to keep resistance under control.</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0987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2</a:t>
            </a:fld>
            <a:endParaRPr lang="en-US" dirty="0"/>
          </a:p>
        </p:txBody>
      </p:sp>
      <p:sp>
        <p:nvSpPr>
          <p:cNvPr id="3" name="TextBox 2"/>
          <p:cNvSpPr txBox="1"/>
          <p:nvPr/>
        </p:nvSpPr>
        <p:spPr>
          <a:xfrm>
            <a:off x="838200" y="381001"/>
            <a:ext cx="7543800" cy="5786199"/>
          </a:xfrm>
          <a:prstGeom prst="rect">
            <a:avLst/>
          </a:prstGeom>
          <a:noFill/>
        </p:spPr>
        <p:txBody>
          <a:bodyPr wrap="square" rtlCol="0">
            <a:spAutoFit/>
          </a:bodyPr>
          <a:lstStyle/>
          <a:p>
            <a:pPr algn="ctr"/>
            <a:r>
              <a:rPr lang="en-US" sz="3200" b="1" dirty="0" smtClean="0">
                <a:latin typeface="Cambria" panose="02040503050406030204" pitchFamily="18" charset="0"/>
              </a:rPr>
              <a:t>2017 </a:t>
            </a:r>
            <a:r>
              <a:rPr lang="en-US" sz="3200" b="1" dirty="0">
                <a:latin typeface="Cambria" panose="02040503050406030204" pitchFamily="18" charset="0"/>
              </a:rPr>
              <a:t>ACCOMPLISHMENTS</a:t>
            </a:r>
          </a:p>
          <a:p>
            <a:pPr algn="ctr"/>
            <a:r>
              <a:rPr lang="en-US" sz="2400" b="1" dirty="0">
                <a:latin typeface="Cambria" panose="02040503050406030204" pitchFamily="18" charset="0"/>
              </a:rPr>
              <a:t>OFFICE OF </a:t>
            </a:r>
            <a:r>
              <a:rPr lang="en-US" sz="2400" b="1" dirty="0" smtClean="0">
                <a:latin typeface="Cambria" panose="02040503050406030204" pitchFamily="18" charset="0"/>
              </a:rPr>
              <a:t>DIRECTOR</a:t>
            </a:r>
          </a:p>
          <a:p>
            <a:pPr algn="ctr"/>
            <a:endParaRPr lang="en-US" sz="2400" b="1" dirty="0" smtClean="0">
              <a:latin typeface="Cambria" panose="02040503050406030204" pitchFamily="18" charset="0"/>
            </a:endParaRPr>
          </a:p>
          <a:p>
            <a:r>
              <a:rPr lang="en-US" sz="1400" b="1" u="sng" dirty="0" smtClean="0">
                <a:latin typeface="Cambria" panose="02040503050406030204" pitchFamily="18" charset="0"/>
              </a:rPr>
              <a:t> Bureau of Recycling </a:t>
            </a:r>
            <a:br>
              <a:rPr lang="en-US" sz="1400" b="1" u="sng" dirty="0" smtClean="0">
                <a:latin typeface="Cambria" panose="02040503050406030204" pitchFamily="18" charset="0"/>
              </a:rPr>
            </a:br>
            <a:endParaRPr lang="en-US" sz="1400" b="1" u="sng" dirty="0" smtClean="0">
              <a:latin typeface="Cambria" panose="02040503050406030204" pitchFamily="18" charset="0"/>
            </a:endParaRPr>
          </a:p>
          <a:p>
            <a:r>
              <a:rPr lang="en-US" sz="1400" b="1" dirty="0" smtClean="0">
                <a:latin typeface="Cambria" panose="02040503050406030204" pitchFamily="18" charset="0"/>
              </a:rPr>
              <a:t>Mobile Paper Shredding – </a:t>
            </a:r>
            <a:r>
              <a:rPr lang="en-US" sz="1400" dirty="0" smtClean="0">
                <a:latin typeface="Cambria" panose="02040503050406030204" pitchFamily="18" charset="0"/>
              </a:rPr>
              <a:t>Sponsored 15 shredding events in 2017.  Participation rose to 6,800 residents and the program successfully recycled over 289,000 pounds of confidential documents.</a:t>
            </a:r>
          </a:p>
          <a:p>
            <a:r>
              <a:rPr lang="en-US" sz="1400" b="1" dirty="0" smtClean="0">
                <a:latin typeface="Cambria" panose="02040503050406030204" pitchFamily="18" charset="0"/>
              </a:rPr>
              <a:t>Electronics Recycling – </a:t>
            </a:r>
            <a:r>
              <a:rPr lang="en-US" sz="1400" dirty="0" smtClean="0">
                <a:latin typeface="Cambria" panose="02040503050406030204" pitchFamily="18" charset="0"/>
              </a:rPr>
              <a:t>Union County sponsored three one-day events and more than 2,100 residents participated.  The County also supports 15 municipal drop-off locations.</a:t>
            </a:r>
          </a:p>
          <a:p>
            <a:r>
              <a:rPr lang="en-US" sz="1400" b="1" dirty="0" smtClean="0">
                <a:latin typeface="Cambria" panose="02040503050406030204" pitchFamily="18" charset="0"/>
              </a:rPr>
              <a:t>Household Hazardous Waste Days – </a:t>
            </a:r>
            <a:r>
              <a:rPr lang="en-US" sz="1400" dirty="0" smtClean="0">
                <a:latin typeface="Cambria" panose="02040503050406030204" pitchFamily="18" charset="0"/>
              </a:rPr>
              <a:t>Union County sponsored five (5)household hazardous waste events with over 2,050 participants properly disposing of 219,550 lbs. of toxic waste.  Five schools took advantage of our free school lab program in conjunction with these events.</a:t>
            </a:r>
          </a:p>
          <a:p>
            <a:r>
              <a:rPr lang="en-US" sz="1400" b="1" dirty="0" smtClean="0">
                <a:latin typeface="Cambria" panose="02040503050406030204" pitchFamily="18" charset="0"/>
              </a:rPr>
              <a:t>Fluorescent Bulbs – </a:t>
            </a:r>
            <a:r>
              <a:rPr lang="en-US" sz="1400" dirty="0" smtClean="0">
                <a:latin typeface="Cambria" panose="02040503050406030204" pitchFamily="18" charset="0"/>
              </a:rPr>
              <a:t>26,643 feet of fluorescent bulbs were collected and recycled via nine (9) municipal drop-off locations.  This is in addition to our five Household Hazardous Waste Days.</a:t>
            </a:r>
          </a:p>
          <a:p>
            <a:r>
              <a:rPr lang="en-US" sz="1400" b="1" dirty="0" smtClean="0">
                <a:latin typeface="Cambria" panose="02040503050406030204" pitchFamily="18" charset="0"/>
              </a:rPr>
              <a:t>Tire Recycling – </a:t>
            </a:r>
            <a:r>
              <a:rPr lang="en-US" sz="1400" dirty="0" smtClean="0">
                <a:latin typeface="Cambria" panose="02040503050406030204" pitchFamily="18" charset="0"/>
              </a:rPr>
              <a:t>581 tires collected and recycled.</a:t>
            </a:r>
          </a:p>
          <a:p>
            <a:r>
              <a:rPr lang="en-US" sz="1400" b="1" dirty="0" smtClean="0">
                <a:latin typeface="Cambria" panose="02040503050406030204" pitchFamily="18" charset="0"/>
              </a:rPr>
              <a:t>Propane Tanks – </a:t>
            </a:r>
            <a:r>
              <a:rPr lang="en-US" sz="1400" dirty="0" smtClean="0">
                <a:latin typeface="Cambria" panose="02040503050406030204" pitchFamily="18" charset="0"/>
              </a:rPr>
              <a:t>363 propane tanks were collected and recycled in conjunction with our Household Hazardous Waste Day events.</a:t>
            </a:r>
          </a:p>
          <a:p>
            <a:r>
              <a:rPr lang="en-US" sz="1400" b="1" dirty="0" smtClean="0">
                <a:latin typeface="Cambria" panose="02040503050406030204" pitchFamily="18" charset="0"/>
              </a:rPr>
              <a:t>Scrap Metal – </a:t>
            </a:r>
            <a:r>
              <a:rPr lang="en-US" sz="1400" dirty="0" smtClean="0">
                <a:latin typeface="Cambria" panose="02040503050406030204" pitchFamily="18" charset="0"/>
              </a:rPr>
              <a:t>Continued to sponsor bi-monthly  collection programs from March thru November at two drop off locations.  The program continues to see a marked increase in participation.  Union County continues to provide “</a:t>
            </a:r>
            <a:r>
              <a:rPr lang="en-US" sz="1400" dirty="0" err="1" smtClean="0">
                <a:latin typeface="Cambria" panose="02040503050406030204" pitchFamily="18" charset="0"/>
              </a:rPr>
              <a:t>Talkin</a:t>
            </a:r>
            <a:r>
              <a:rPr lang="en-US" sz="1400" dirty="0" smtClean="0">
                <a:latin typeface="Cambria" panose="02040503050406030204" pitchFamily="18" charset="0"/>
              </a:rPr>
              <a:t> Trash”, a free recycling classroom education program throughout Union County elementary schools.  This year 45+ presentations in 11 municipalities and provided recycling education to over 1,100 elementary school children.</a:t>
            </a:r>
            <a:endParaRPr lang="en-US" sz="1400" b="1" dirty="0">
              <a:latin typeface="Cambria" panose="02040503050406030204" pitchFamily="18" charset="0"/>
            </a:endParaRPr>
          </a:p>
          <a:p>
            <a:pPr algn="ctr"/>
            <a:endParaRPr lang="en-US" sz="2400" b="1" dirty="0">
              <a:latin typeface="Cambria" panose="02040503050406030204" pitchFamily="18" charset="0"/>
            </a:endParaRPr>
          </a:p>
        </p:txBody>
      </p:sp>
    </p:spTree>
    <p:extLst>
      <p:ext uri="{BB962C8B-B14F-4D97-AF65-F5344CB8AC3E}">
        <p14:creationId xmlns:p14="http://schemas.microsoft.com/office/powerpoint/2010/main" val="3648933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20</a:t>
            </a:fld>
            <a:endParaRPr lang="en-US" dirty="0"/>
          </a:p>
        </p:txBody>
      </p:sp>
      <p:sp>
        <p:nvSpPr>
          <p:cNvPr id="4" name="Rectangle 3"/>
          <p:cNvSpPr/>
          <p:nvPr/>
        </p:nvSpPr>
        <p:spPr>
          <a:xfrm>
            <a:off x="457200" y="228600"/>
            <a:ext cx="8458200" cy="6001643"/>
          </a:xfrm>
          <a:prstGeom prst="rect">
            <a:avLst/>
          </a:prstGeom>
        </p:spPr>
        <p:txBody>
          <a:bodyPr wrap="square">
            <a:spAutoFit/>
          </a:bodyPr>
          <a:lstStyle/>
          <a:p>
            <a:pPr algn="ctr"/>
            <a:r>
              <a:rPr lang="en-US" sz="2400" b="1" dirty="0" smtClean="0">
                <a:latin typeface="Cambria" panose="02040503050406030204" pitchFamily="18" charset="0"/>
              </a:rPr>
              <a:t>2017 </a:t>
            </a:r>
            <a:r>
              <a:rPr lang="en-US" sz="2400" b="1" dirty="0">
                <a:latin typeface="Cambria" panose="02040503050406030204" pitchFamily="18" charset="0"/>
              </a:rPr>
              <a:t>ACCOMPLISHMENTS</a:t>
            </a:r>
          </a:p>
          <a:p>
            <a:pPr algn="ctr"/>
            <a:r>
              <a:rPr lang="en-US" sz="2400" b="1" dirty="0" smtClean="0">
                <a:latin typeface="Cambria" panose="02040503050406030204" pitchFamily="18" charset="0"/>
              </a:rPr>
              <a:t>PUBLIC WORKS</a:t>
            </a:r>
            <a:endParaRPr lang="en-US" sz="2400" b="1"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Bureau is offering “Barrier” treatment for problem yards of individual home sites.  This process involves the use of a backpack blower that sprays a mist of a barrier pesticide that dries down in an hour and leaves a residue that can provide active mosquito control for up to 12 days.  So far, the bureau has received positive feedback with the results,  150 barrier treatments were performed during the 2017 season.</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Our staff attended several public outreach venues in order to educate the public to health risks and public nuisance of mosquitoes and how to prevent breeding of them.</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Union County Mosquito Control broke new ground by implementing field electronic work orders through the use of I-Pad Tablets that were programmed with the </a:t>
            </a:r>
            <a:r>
              <a:rPr lang="en-US" sz="1400" dirty="0" err="1" smtClean="0">
                <a:latin typeface="Cambria" panose="02040503050406030204" pitchFamily="18" charset="0"/>
                <a:cs typeface="Times New Roman" panose="02020603050405020304" pitchFamily="18" charset="0"/>
              </a:rPr>
              <a:t>Cartegraph</a:t>
            </a:r>
            <a:r>
              <a:rPr lang="en-US" sz="1400" dirty="0" smtClean="0">
                <a:latin typeface="Cambria" panose="02040503050406030204" pitchFamily="18" charset="0"/>
                <a:cs typeface="Times New Roman" panose="02020603050405020304" pitchFamily="18" charset="0"/>
              </a:rPr>
              <a:t> work order system that the County of Union employs.  All supervisors and staff were trained in the process of going paperless and real time delivery of complaints as well as daily activities directly into their respective tablets while they are in the field.  This eliminates the unnecessary paperwork and duplication of work in a seamless fashion that is ultimately more accurate and efficient.  Mosquito was also able to utilize the I-Pads while performing </a:t>
            </a:r>
            <a:r>
              <a:rPr lang="en-US" sz="1400" dirty="0" err="1" smtClean="0">
                <a:latin typeface="Cambria" panose="02040503050406030204" pitchFamily="18" charset="0"/>
                <a:cs typeface="Times New Roman" panose="02020603050405020304" pitchFamily="18" charset="0"/>
              </a:rPr>
              <a:t>adulticiding</a:t>
            </a:r>
            <a:r>
              <a:rPr lang="en-US" sz="1400" dirty="0" smtClean="0">
                <a:latin typeface="Cambria" panose="02040503050406030204" pitchFamily="18" charset="0"/>
                <a:cs typeface="Times New Roman" panose="02020603050405020304" pitchFamily="18" charset="0"/>
              </a:rPr>
              <a:t> operations.</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A new lab, separate from the offices of Mosquito Control, was finally completed at the end of the 2017 season.  This will enable the Bureau to perform all of the identifying and sampling of mosquitoes in a better controlled and sanitary environment for all.</a:t>
            </a:r>
          </a:p>
          <a:p>
            <a:endParaRPr lang="en-US" sz="1400"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Bureau of Heavy Equipment &amp; Truck Repair</a:t>
            </a:r>
          </a:p>
          <a:p>
            <a:r>
              <a:rPr lang="en-US" sz="1400" dirty="0" smtClean="0">
                <a:latin typeface="Cambria" panose="02040503050406030204" pitchFamily="18" charset="0"/>
                <a:cs typeface="Times New Roman" panose="02020603050405020304" pitchFamily="18" charset="0"/>
              </a:rPr>
              <a:t>There were 453 repair work orders.  This figure includes the repair, of in-house work performed by the Bureau   This Bureau repairs all county-owned heavy equipment and a large fleet of trucks utilized by the Divisions of Public Works and Park Maintenance.   Within this Bureau there are hydraulic and diesel mechanics.  The Heavy Equipment shop has also made repairs to equipment for towns within Union County.</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9223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21</a:t>
            </a:fld>
            <a:endParaRPr lang="en-US" dirty="0"/>
          </a:p>
        </p:txBody>
      </p:sp>
      <p:sp>
        <p:nvSpPr>
          <p:cNvPr id="3" name="Rectangle 2"/>
          <p:cNvSpPr/>
          <p:nvPr/>
        </p:nvSpPr>
        <p:spPr>
          <a:xfrm>
            <a:off x="381000" y="381000"/>
            <a:ext cx="8534400" cy="4832092"/>
          </a:xfrm>
          <a:prstGeom prst="rect">
            <a:avLst/>
          </a:prstGeom>
        </p:spPr>
        <p:txBody>
          <a:bodyPr wrap="square">
            <a:spAutoFit/>
          </a:bodyPr>
          <a:lstStyle/>
          <a:p>
            <a:pPr algn="ctr"/>
            <a:r>
              <a:rPr lang="en-US" sz="3200" b="1" dirty="0" smtClean="0">
                <a:latin typeface="Cambria" panose="02040503050406030204" pitchFamily="18" charset="0"/>
              </a:rPr>
              <a:t>2018 GOALS &amp;  </a:t>
            </a:r>
            <a:r>
              <a:rPr lang="en-US" sz="3200" b="1" dirty="0">
                <a:latin typeface="Cambria" panose="02040503050406030204" pitchFamily="18" charset="0"/>
              </a:rPr>
              <a:t>INITITIATIVES</a:t>
            </a:r>
          </a:p>
          <a:p>
            <a:pPr algn="ctr"/>
            <a:r>
              <a:rPr lang="en-US" sz="2400" b="1" dirty="0" smtClean="0">
                <a:latin typeface="Cambria" panose="02040503050406030204" pitchFamily="18" charset="0"/>
              </a:rPr>
              <a:t>PUBLIC WORKS</a:t>
            </a:r>
          </a:p>
          <a:p>
            <a:r>
              <a:rPr lang="en-US" sz="1400" b="1" u="sng" dirty="0" smtClean="0">
                <a:latin typeface="Cambria" panose="02040503050406030204" pitchFamily="18" charset="0"/>
              </a:rPr>
              <a:t>Bureau of Road &amp; Bridges</a:t>
            </a:r>
          </a:p>
          <a:p>
            <a:r>
              <a:rPr lang="en-US" sz="1400" dirty="0" smtClean="0">
                <a:latin typeface="Cambria" panose="02040503050406030204" pitchFamily="18" charset="0"/>
              </a:rPr>
              <a:t>The Bureau will continue to flush, clean, repair and survey all storm sewer inlets, catch basins and manholes on roadways throughout Union County.  </a:t>
            </a:r>
            <a:r>
              <a:rPr lang="en-US" sz="1400" dirty="0">
                <a:latin typeface="Cambria" panose="02040503050406030204" pitchFamily="18" charset="0"/>
              </a:rPr>
              <a:t/>
            </a:r>
            <a:br>
              <a:rPr lang="en-US" sz="1400" dirty="0">
                <a:latin typeface="Cambria" panose="02040503050406030204" pitchFamily="18" charset="0"/>
              </a:rPr>
            </a:br>
            <a:endParaRPr lang="en-US" sz="1400" dirty="0">
              <a:latin typeface="Cambria" panose="02040503050406030204" pitchFamily="18" charset="0"/>
            </a:endParaRPr>
          </a:p>
          <a:p>
            <a:r>
              <a:rPr lang="en-US" sz="1400" dirty="0" smtClean="0">
                <a:latin typeface="Cambria" panose="02040503050406030204" pitchFamily="18" charset="0"/>
              </a:rPr>
              <a:t>The Bureau of Roads &amp; Bridges will continue to staff and manage all operations of the Leaf Compost Facility located at the permitted site of the former Houdaille Quarry located in Springfield.</a:t>
            </a:r>
          </a:p>
          <a:p>
            <a:endParaRPr lang="en-US" sz="1400" dirty="0">
              <a:latin typeface="Cambria" panose="02040503050406030204" pitchFamily="18" charset="0"/>
            </a:endParaRPr>
          </a:p>
          <a:p>
            <a:r>
              <a:rPr lang="en-US" sz="1400" dirty="0" smtClean="0">
                <a:latin typeface="Cambria" panose="02040503050406030204" pitchFamily="18" charset="0"/>
              </a:rPr>
              <a:t>Street sweeping will be conducted on monthly schedule.  All County roads are scheduled to be swept twice per month, weather permitted.  Rights of Way maintenance will be conducted from March through November on all County roadways.</a:t>
            </a:r>
          </a:p>
          <a:p>
            <a:endParaRPr lang="en-US" sz="1400" dirty="0">
              <a:latin typeface="Cambria" panose="02040503050406030204" pitchFamily="18" charset="0"/>
            </a:endParaRPr>
          </a:p>
          <a:p>
            <a:r>
              <a:rPr lang="en-US" sz="1400" dirty="0" smtClean="0">
                <a:latin typeface="Cambria" panose="02040503050406030204" pitchFamily="18" charset="0"/>
              </a:rPr>
              <a:t>The Bureau’s in-house paving program will provide milling and resurfacing services to various Municipalities, Departments and County facilities prioritized as requested through County departments, divisions, and bureaus.  Requests submitted to the Bureau of Road &amp; Bridges will commence on or about May 1, 2018.</a:t>
            </a:r>
          </a:p>
          <a:p>
            <a:endParaRPr lang="en-US" sz="1400" dirty="0">
              <a:latin typeface="Cambria" panose="02040503050406030204" pitchFamily="18" charset="0"/>
            </a:endParaRPr>
          </a:p>
          <a:p>
            <a:r>
              <a:rPr lang="en-US" sz="1400" dirty="0" smtClean="0">
                <a:latin typeface="Cambria" panose="02040503050406030204" pitchFamily="18" charset="0"/>
              </a:rPr>
              <a:t>Various park paving projects will be coordinated with the Division of Park Maintenance.  Projects will include resurfacing paths, roadways and lots.</a:t>
            </a:r>
          </a:p>
          <a:p>
            <a:endParaRPr lang="en-US" sz="1400" dirty="0">
              <a:latin typeface="Cambria" panose="02040503050406030204" pitchFamily="18" charset="0"/>
            </a:endParaRPr>
          </a:p>
        </p:txBody>
      </p:sp>
    </p:spTree>
    <p:extLst>
      <p:ext uri="{BB962C8B-B14F-4D97-AF65-F5344CB8AC3E}">
        <p14:creationId xmlns:p14="http://schemas.microsoft.com/office/powerpoint/2010/main" val="147847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22</a:t>
            </a:fld>
            <a:endParaRPr lang="en-US" dirty="0"/>
          </a:p>
        </p:txBody>
      </p:sp>
      <p:sp>
        <p:nvSpPr>
          <p:cNvPr id="3" name="Rectangle 2"/>
          <p:cNvSpPr/>
          <p:nvPr/>
        </p:nvSpPr>
        <p:spPr>
          <a:xfrm>
            <a:off x="381000" y="381000"/>
            <a:ext cx="8534400" cy="5693866"/>
          </a:xfrm>
          <a:prstGeom prst="rect">
            <a:avLst/>
          </a:prstGeom>
        </p:spPr>
        <p:txBody>
          <a:bodyPr wrap="square">
            <a:spAutoFit/>
          </a:bodyPr>
          <a:lstStyle/>
          <a:p>
            <a:pPr algn="ctr"/>
            <a:r>
              <a:rPr lang="en-US" sz="3200" b="1" dirty="0">
                <a:latin typeface="Cambria" panose="02040503050406030204" pitchFamily="18" charset="0"/>
              </a:rPr>
              <a:t>2018 GOALS &amp;  INITITIATIVES</a:t>
            </a:r>
          </a:p>
          <a:p>
            <a:pPr algn="ctr"/>
            <a:r>
              <a:rPr lang="en-US" sz="2400" b="1" dirty="0">
                <a:latin typeface="Cambria" panose="02040503050406030204" pitchFamily="18" charset="0"/>
              </a:rPr>
              <a:t>PUBLIC </a:t>
            </a:r>
            <a:r>
              <a:rPr lang="en-US" sz="2400" b="1" dirty="0" smtClean="0">
                <a:latin typeface="Cambria" panose="02040503050406030204" pitchFamily="18" charset="0"/>
              </a:rPr>
              <a:t>WORKS</a:t>
            </a:r>
            <a:endParaRPr lang="en-US" sz="1400" b="1" dirty="0" smtClean="0">
              <a:latin typeface="Cambria" panose="02040503050406030204" pitchFamily="18" charset="0"/>
            </a:endParaRPr>
          </a:p>
          <a:p>
            <a:endParaRPr lang="en-US" sz="1400" dirty="0">
              <a:latin typeface="Cambria" panose="02040503050406030204" pitchFamily="18" charset="0"/>
            </a:endParaRPr>
          </a:p>
          <a:p>
            <a:r>
              <a:rPr lang="en-US" sz="1400" dirty="0" smtClean="0">
                <a:latin typeface="Cambria" panose="02040503050406030204" pitchFamily="18" charset="0"/>
              </a:rPr>
              <a:t>The Bureau of  Roads &amp; Bridges will continue with equipment and facility maintenance conducted at the DPW facility throughout the year.  The Bureau will continue with efforts to augment training and improve safety awareness for all bureau employees.</a:t>
            </a:r>
          </a:p>
          <a:p>
            <a:endParaRPr lang="en-US" sz="1400" b="1" dirty="0" smtClean="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Bureau of Inspections</a:t>
            </a:r>
            <a:endParaRPr lang="en-US" sz="1400" dirty="0" smtClean="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Bureau will continue to closely monitor all construction, maintenance, and repair being performed on county roads as it pertains to the proper permitting for curing, road openings, excavations and alterations, and continue to assure compliance with County specifications.</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Safety Coordinator will continue to do more conduct training in areas, and will continue to assure compliance with Local, Federal, and State regulations. </a:t>
            </a:r>
            <a:r>
              <a:rPr lang="en-US" sz="1400" b="1" i="1" u="sng" dirty="0" smtClean="0">
                <a:latin typeface="Cambria" panose="02040503050406030204" pitchFamily="18" charset="0"/>
                <a:cs typeface="Times New Roman" panose="02020603050405020304" pitchFamily="18" charset="0"/>
              </a:rPr>
              <a:t>The Bureau’s goal is to become an injury and accident free workplace.</a:t>
            </a:r>
            <a:endParaRPr lang="en-US" sz="1400" dirty="0" smtClean="0">
              <a:latin typeface="Cambria" panose="02040503050406030204" pitchFamily="18" charset="0"/>
              <a:cs typeface="Times New Roman" panose="02020603050405020304" pitchFamily="18" charset="0"/>
            </a:endParaRPr>
          </a:p>
          <a:p>
            <a:endParaRPr lang="en-US" sz="1400"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Bureau of Shade Tree &amp; Conservation</a:t>
            </a:r>
            <a:endParaRPr lang="en-US" sz="1400" dirty="0" smtClean="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The Bureau will continue to maximize all its efforts in completing all work orders and put in place a plan to assist the public’s complaints and concerns, along with assistance required from various departments.  The bureau  will continue to observe trees throughout the county to identify dangerous or dying trees and their condition to determine which will be in need of trimming or removal due to decay.  The bureau makes the determination of which tree may have the potential of being removed based on condition, structural integrity, life expectancy, infestations and diseases.  For every tree removed the bureau tries to replace them depending on location and condition.</a:t>
            </a:r>
            <a:endParaRPr lang="en-US" sz="1400" dirty="0">
              <a:latin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809478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23</a:t>
            </a:fld>
            <a:endParaRPr lang="en-US" dirty="0"/>
          </a:p>
        </p:txBody>
      </p:sp>
      <p:sp>
        <p:nvSpPr>
          <p:cNvPr id="3" name="Rectangle 2"/>
          <p:cNvSpPr/>
          <p:nvPr/>
        </p:nvSpPr>
        <p:spPr>
          <a:xfrm>
            <a:off x="381000" y="381000"/>
            <a:ext cx="8534400" cy="5847755"/>
          </a:xfrm>
          <a:prstGeom prst="rect">
            <a:avLst/>
          </a:prstGeom>
        </p:spPr>
        <p:txBody>
          <a:bodyPr wrap="square">
            <a:spAutoFit/>
          </a:bodyPr>
          <a:lstStyle/>
          <a:p>
            <a:pPr algn="ctr"/>
            <a:r>
              <a:rPr lang="en-US" sz="3200" b="1" dirty="0">
                <a:latin typeface="Cambria" panose="02040503050406030204" pitchFamily="18" charset="0"/>
              </a:rPr>
              <a:t>2018 GOALS &amp;  INITITIATIVES</a:t>
            </a:r>
          </a:p>
          <a:p>
            <a:pPr algn="ctr"/>
            <a:r>
              <a:rPr lang="en-US" sz="2400" b="1" dirty="0">
                <a:latin typeface="Cambria" panose="02040503050406030204" pitchFamily="18" charset="0"/>
              </a:rPr>
              <a:t>PUBLIC </a:t>
            </a:r>
            <a:r>
              <a:rPr lang="en-US" sz="2400" b="1" dirty="0" smtClean="0">
                <a:latin typeface="Cambria" panose="02040503050406030204" pitchFamily="18" charset="0"/>
              </a:rPr>
              <a:t>WORKS</a:t>
            </a:r>
          </a:p>
          <a:p>
            <a:pPr algn="ctr"/>
            <a:endParaRPr lang="en-US" sz="1400" b="1" dirty="0" smtClean="0">
              <a:latin typeface="Cambria" panose="02040503050406030204" pitchFamily="18" charset="0"/>
            </a:endParaRPr>
          </a:p>
          <a:p>
            <a:r>
              <a:rPr lang="en-US" sz="1400" dirty="0" smtClean="0">
                <a:latin typeface="Cambria" panose="02040503050406030204" pitchFamily="18" charset="0"/>
                <a:cs typeface="Times New Roman" panose="02020603050405020304" pitchFamily="18" charset="0"/>
              </a:rPr>
              <a:t>The Bureau will continue to teach the public through the Arbor Day Program about how important it is to save our trees and through the Poetry Contest, which is geared towards school age students.</a:t>
            </a:r>
          </a:p>
          <a:p>
            <a:endParaRPr lang="en-US" sz="1400" dirty="0">
              <a:latin typeface="Cambria" panose="02040503050406030204" pitchFamily="18" charset="0"/>
              <a:cs typeface="Times New Roman" panose="02020603050405020304" pitchFamily="18" charset="0"/>
            </a:endParaRPr>
          </a:p>
          <a:p>
            <a:r>
              <a:rPr lang="en-US" sz="1400" dirty="0" smtClean="0">
                <a:latin typeface="Cambria" panose="02040503050406030204" pitchFamily="18" charset="0"/>
                <a:cs typeface="Times New Roman" panose="02020603050405020304" pitchFamily="18" charset="0"/>
              </a:rPr>
              <a:t>Employees of the Bureau will continue to attend safety classes and monthly tailgate safety classes which includes bucket safety, stump grinder, crane operations , pesticide training, electrical hazard safety programs, chainsaw safety programs, and any other program that may address their job duties.</a:t>
            </a:r>
          </a:p>
          <a:p>
            <a:endParaRPr lang="en-US" sz="1000" dirty="0">
              <a:latin typeface="Times New Roman" panose="02020603050405020304" pitchFamily="18" charset="0"/>
              <a:cs typeface="Times New Roman" panose="02020603050405020304" pitchFamily="18" charset="0"/>
            </a:endParaRPr>
          </a:p>
          <a:p>
            <a:r>
              <a:rPr lang="en-US" sz="1400" b="1" u="sng" dirty="0" smtClean="0">
                <a:latin typeface="+mj-lt"/>
                <a:cs typeface="Times New Roman" panose="02020603050405020304" pitchFamily="18" charset="0"/>
              </a:rPr>
              <a:t>The Houdaille Quarry</a:t>
            </a:r>
          </a:p>
          <a:p>
            <a:r>
              <a:rPr lang="en-US" sz="1400" dirty="0" smtClean="0">
                <a:latin typeface="+mj-lt"/>
                <a:cs typeface="Times New Roman" panose="02020603050405020304" pitchFamily="18" charset="0"/>
              </a:rPr>
              <a:t>The Division of Public Works has assumed the responsibility of the Leaf Collection and Composing at the permitted site of the Houdaille Quarry located in Springfield.  Participating municipalities throughout Union County utilizes the facility when leaf season commences on November 1</a:t>
            </a:r>
            <a:r>
              <a:rPr lang="en-US" sz="1400" baseline="30000" dirty="0" smtClean="0">
                <a:latin typeface="+mj-lt"/>
                <a:cs typeface="Times New Roman" panose="02020603050405020304" pitchFamily="18" charset="0"/>
              </a:rPr>
              <a:t>st</a:t>
            </a:r>
            <a:r>
              <a:rPr lang="en-US" sz="1400" dirty="0" smtClean="0">
                <a:latin typeface="+mj-lt"/>
                <a:cs typeface="Times New Roman" panose="02020603050405020304" pitchFamily="18" charset="0"/>
              </a:rPr>
              <a:t>.  The County offers a reduced rate to municipalities for the recycling of leaves on municipal streets.</a:t>
            </a:r>
          </a:p>
          <a:p>
            <a:endParaRPr lang="en-US" sz="1400" dirty="0">
              <a:latin typeface="+mj-lt"/>
              <a:cs typeface="Times New Roman" panose="02020603050405020304" pitchFamily="18" charset="0"/>
            </a:endParaRPr>
          </a:p>
          <a:p>
            <a:r>
              <a:rPr lang="en-US" sz="1400" dirty="0" smtClean="0">
                <a:latin typeface="+mj-lt"/>
                <a:cs typeface="Times New Roman" panose="02020603050405020304" pitchFamily="18" charset="0"/>
              </a:rPr>
              <a:t>Approximately 150,000 cubic yards is collected annually, which are than composted and then reduced by one-third to produce compost that is screened to produce a rich top soil additive which is in demand by private contractors.  The County has purchased a windrow turner along with a front-end loader and is in the process of purchasing a screener.</a:t>
            </a:r>
          </a:p>
          <a:p>
            <a:endParaRPr lang="en-US" sz="1400" dirty="0">
              <a:latin typeface="+mj-lt"/>
              <a:cs typeface="Times New Roman" panose="02020603050405020304" pitchFamily="18" charset="0"/>
            </a:endParaRPr>
          </a:p>
          <a:p>
            <a:r>
              <a:rPr lang="en-US" sz="1400" dirty="0" smtClean="0">
                <a:latin typeface="+mj-lt"/>
                <a:cs typeface="Times New Roman" panose="02020603050405020304" pitchFamily="18" charset="0"/>
              </a:rPr>
              <a:t>The marketing of the end product will result in revenue dollars form in-bound material and out-bound compost being sold at market value.  Yearly this facility is expected to produce approximately 100,000 cubic yards of compost.  The County has also staffed the Conservation Center with a supervisor, heavy equipment operators, and laborers to run the day-to-day operations which also includes all required documentation</a:t>
            </a:r>
            <a:r>
              <a:rPr lang="en-US" sz="1400" dirty="0" smtClean="0">
                <a:latin typeface="Times New Roman" panose="02020603050405020304" pitchFamily="18" charset="0"/>
                <a:cs typeface="Times New Roman" panose="02020603050405020304" pitchFamily="18" charset="0"/>
              </a:rPr>
              <a:t>.</a:t>
            </a:r>
            <a:endParaRPr lang="en-US" sz="1400" dirty="0">
              <a:latin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942885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24</a:t>
            </a:fld>
            <a:endParaRPr lang="en-US" dirty="0"/>
          </a:p>
        </p:txBody>
      </p:sp>
      <p:sp>
        <p:nvSpPr>
          <p:cNvPr id="3" name="Rectangle 2"/>
          <p:cNvSpPr/>
          <p:nvPr/>
        </p:nvSpPr>
        <p:spPr>
          <a:xfrm>
            <a:off x="152400" y="381000"/>
            <a:ext cx="8763000" cy="2031325"/>
          </a:xfrm>
          <a:prstGeom prst="rect">
            <a:avLst/>
          </a:prstGeom>
        </p:spPr>
        <p:txBody>
          <a:bodyPr wrap="square">
            <a:spAutoFit/>
          </a:bodyPr>
          <a:lstStyle/>
          <a:p>
            <a:pPr algn="ctr"/>
            <a:r>
              <a:rPr lang="en-US" sz="3200" b="1" dirty="0">
                <a:latin typeface="Cambria" panose="02040503050406030204" pitchFamily="18" charset="0"/>
              </a:rPr>
              <a:t>2018 GOALS &amp;  INITITIATIVES</a:t>
            </a:r>
          </a:p>
          <a:p>
            <a:pPr algn="ctr"/>
            <a:r>
              <a:rPr lang="en-US" sz="2400" b="1" dirty="0">
                <a:latin typeface="Cambria" panose="02040503050406030204" pitchFamily="18" charset="0"/>
              </a:rPr>
              <a:t>PUBLIC </a:t>
            </a:r>
            <a:r>
              <a:rPr lang="en-US" sz="2400" b="1" dirty="0" smtClean="0">
                <a:latin typeface="Cambria" panose="02040503050406030204" pitchFamily="18" charset="0"/>
              </a:rPr>
              <a:t>WORKS</a:t>
            </a:r>
            <a:endParaRPr lang="en-US" sz="1400" b="1" dirty="0" smtClean="0">
              <a:latin typeface="Cambria" panose="02040503050406030204" pitchFamily="18" charset="0"/>
            </a:endParaRPr>
          </a:p>
          <a:p>
            <a:endParaRPr lang="en-US" sz="1400" b="1" u="sng" dirty="0">
              <a:latin typeface="Cambria" panose="02040503050406030204" pitchFamily="18" charset="0"/>
              <a:cs typeface="Times New Roman" panose="02020603050405020304" pitchFamily="18" charset="0"/>
            </a:endParaRPr>
          </a:p>
          <a:p>
            <a:r>
              <a:rPr lang="en-US" sz="1400" b="1" u="sng" dirty="0" smtClean="0">
                <a:latin typeface="Cambria" panose="02040503050406030204" pitchFamily="18" charset="0"/>
                <a:cs typeface="Times New Roman" panose="02020603050405020304" pitchFamily="18" charset="0"/>
              </a:rPr>
              <a:t>Bureau of Mosquito Control</a:t>
            </a:r>
          </a:p>
          <a:p>
            <a:r>
              <a:rPr lang="en-US" sz="1400" dirty="0" smtClean="0">
                <a:latin typeface="Cambria" panose="02040503050406030204" pitchFamily="18" charset="0"/>
                <a:cs typeface="Times New Roman" panose="02020603050405020304" pitchFamily="18" charset="0"/>
              </a:rPr>
              <a:t>Union County Mosquito will be sending its inspectors to training classes for the instruction of ATV operation so that we can utilize the ATV purchased through the Sandy Storm Grant.  This piece of equipment was received at the end of 2016 and not in time for the 2017 training that is required.  </a:t>
            </a:r>
            <a:endParaRPr lang="en-US" sz="1400" dirty="0">
              <a:latin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2384959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25</a:t>
            </a:fld>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1869670984"/>
              </p:ext>
            </p:extLst>
          </p:nvPr>
        </p:nvGraphicFramePr>
        <p:xfrm>
          <a:off x="1189478" y="1547252"/>
          <a:ext cx="6506722" cy="3224773"/>
        </p:xfrm>
        <a:graphic>
          <a:graphicData uri="http://schemas.openxmlformats.org/presentationml/2006/ole">
            <mc:AlternateContent xmlns:mc="http://schemas.openxmlformats.org/markup-compatibility/2006">
              <mc:Choice xmlns:v="urn:schemas-microsoft-com:vml" Requires="v">
                <p:oleObj spid="_x0000_s4180" name="Worksheet" r:id="rId3" imgW="5419597" imgH="2686109" progId="Excel.Sheet.12">
                  <p:link updateAutomatic="1"/>
                </p:oleObj>
              </mc:Choice>
              <mc:Fallback>
                <p:oleObj name="Worksheet" r:id="rId3" imgW="5419597" imgH="2686109" progId="Excel.Sheet.12">
                  <p:link updateAutomatic="1"/>
                  <p:pic>
                    <p:nvPicPr>
                      <p:cNvPr id="0" name=""/>
                      <p:cNvPicPr/>
                      <p:nvPr/>
                    </p:nvPicPr>
                    <p:blipFill>
                      <a:blip r:embed="rId4"/>
                      <a:stretch>
                        <a:fillRect/>
                      </a:stretch>
                    </p:blipFill>
                    <p:spPr>
                      <a:xfrm>
                        <a:off x="1189478" y="1547252"/>
                        <a:ext cx="6506722" cy="3224773"/>
                      </a:xfrm>
                      <a:prstGeom prst="rect">
                        <a:avLst/>
                      </a:prstGeom>
                    </p:spPr>
                  </p:pic>
                </p:oleObj>
              </mc:Fallback>
            </mc:AlternateContent>
          </a:graphicData>
        </a:graphic>
      </p:graphicFrame>
    </p:spTree>
    <p:extLst>
      <p:ext uri="{BB962C8B-B14F-4D97-AF65-F5344CB8AC3E}">
        <p14:creationId xmlns:p14="http://schemas.microsoft.com/office/powerpoint/2010/main" val="1746003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3</a:t>
            </a:fld>
            <a:endParaRPr lang="en-US" dirty="0"/>
          </a:p>
        </p:txBody>
      </p:sp>
      <p:sp>
        <p:nvSpPr>
          <p:cNvPr id="3" name="TextBox 2"/>
          <p:cNvSpPr txBox="1"/>
          <p:nvPr/>
        </p:nvSpPr>
        <p:spPr>
          <a:xfrm>
            <a:off x="838200" y="381001"/>
            <a:ext cx="7543800" cy="4339650"/>
          </a:xfrm>
          <a:prstGeom prst="rect">
            <a:avLst/>
          </a:prstGeom>
          <a:noFill/>
        </p:spPr>
        <p:txBody>
          <a:bodyPr wrap="square" rtlCol="0">
            <a:spAutoFit/>
          </a:bodyPr>
          <a:lstStyle/>
          <a:p>
            <a:pPr algn="ctr"/>
            <a:r>
              <a:rPr lang="en-US" sz="3200" b="1" dirty="0" smtClean="0">
                <a:latin typeface="Cambria" panose="02040503050406030204" pitchFamily="18" charset="0"/>
              </a:rPr>
              <a:t>2017 </a:t>
            </a:r>
            <a:r>
              <a:rPr lang="en-US" sz="3200" b="1" dirty="0">
                <a:latin typeface="Cambria" panose="02040503050406030204" pitchFamily="18" charset="0"/>
              </a:rPr>
              <a:t>ACCOMPLISHMENTS</a:t>
            </a:r>
          </a:p>
          <a:p>
            <a:pPr algn="ctr"/>
            <a:r>
              <a:rPr lang="en-US" sz="2400" b="1" dirty="0">
                <a:latin typeface="Cambria" panose="02040503050406030204" pitchFamily="18" charset="0"/>
              </a:rPr>
              <a:t>OFFICE OF </a:t>
            </a:r>
            <a:r>
              <a:rPr lang="en-US" sz="2400" b="1" dirty="0" smtClean="0">
                <a:latin typeface="Cambria" panose="02040503050406030204" pitchFamily="18" charset="0"/>
              </a:rPr>
              <a:t>DIRECTOR</a:t>
            </a:r>
          </a:p>
          <a:p>
            <a:pPr algn="ctr"/>
            <a:endParaRPr lang="en-US" sz="2400" b="1" dirty="0" smtClean="0">
              <a:latin typeface="Cambria" panose="02040503050406030204" pitchFamily="18" charset="0"/>
            </a:endParaRPr>
          </a:p>
          <a:p>
            <a:r>
              <a:rPr lang="en-US" sz="1400" b="1" u="sng" dirty="0" smtClean="0">
                <a:latin typeface="Cambria" panose="02040503050406030204" pitchFamily="18" charset="0"/>
              </a:rPr>
              <a:t> </a:t>
            </a:r>
            <a:r>
              <a:rPr lang="en-US" sz="1400" b="1" dirty="0" smtClean="0">
                <a:latin typeface="Cambria" panose="02040503050406030204" pitchFamily="18" charset="0"/>
              </a:rPr>
              <a:t>Curby, </a:t>
            </a:r>
            <a:r>
              <a:rPr lang="en-US" sz="1400" dirty="0" smtClean="0">
                <a:latin typeface="Cambria" panose="02040503050406030204" pitchFamily="18" charset="0"/>
              </a:rPr>
              <a:t> the recycling robot visited county and municipal events, fairs, parades, schools and libraries to promote recycling and litter education throughout the county.</a:t>
            </a:r>
          </a:p>
          <a:p>
            <a:r>
              <a:rPr lang="en-US" sz="1400" b="1" dirty="0" smtClean="0">
                <a:latin typeface="Cambria" panose="02040503050406030204" pitchFamily="18" charset="0"/>
              </a:rPr>
              <a:t>Union County </a:t>
            </a:r>
            <a:r>
              <a:rPr lang="en-US" sz="1400" dirty="0" smtClean="0">
                <a:latin typeface="Cambria" panose="02040503050406030204" pitchFamily="18" charset="0"/>
              </a:rPr>
              <a:t>assisted public entities with shredding their confidential documents; five towns/agencies took advantage of the service.</a:t>
            </a:r>
          </a:p>
          <a:p>
            <a:r>
              <a:rPr lang="en-US" sz="1400" b="1" dirty="0" smtClean="0">
                <a:latin typeface="Cambria" panose="02040503050406030204" pitchFamily="18" charset="0"/>
              </a:rPr>
              <a:t>Union County Recycling Rate –</a:t>
            </a:r>
            <a:r>
              <a:rPr lang="en-US" sz="1400" dirty="0" smtClean="0">
                <a:latin typeface="Cambria" panose="02040503050406030204" pitchFamily="18" charset="0"/>
              </a:rPr>
              <a:t> Union County exceeded the State’s 60% total overall recycling rate mandate.</a:t>
            </a:r>
          </a:p>
          <a:p>
            <a:r>
              <a:rPr lang="en-US" sz="1400" b="1" dirty="0" smtClean="0">
                <a:latin typeface="Cambria" panose="02040503050406030204" pitchFamily="18" charset="0"/>
              </a:rPr>
              <a:t>CRP Agreement – </a:t>
            </a:r>
            <a:r>
              <a:rPr lang="en-US" sz="1400" dirty="0" smtClean="0">
                <a:latin typeface="Cambria" panose="02040503050406030204" pitchFamily="18" charset="0"/>
              </a:rPr>
              <a:t>In accordance with the new legislations requiring a CRP to sign off on all tonnage reports, Union County staff maintained Certified Recycling Professional accreditation and continued to serve as the CRP to five (5) municipalities in 2017.</a:t>
            </a:r>
          </a:p>
          <a:p>
            <a:r>
              <a:rPr lang="en-US" sz="1400" b="1" dirty="0" smtClean="0">
                <a:latin typeface="Cambria" panose="02040503050406030204" pitchFamily="18" charset="0"/>
              </a:rPr>
              <a:t>Union County </a:t>
            </a:r>
            <a:r>
              <a:rPr lang="en-US" sz="1400" dirty="0" smtClean="0">
                <a:latin typeface="Cambria" panose="02040503050406030204" pitchFamily="18" charset="0"/>
              </a:rPr>
              <a:t>hired a Recycling Aide to conduct compliance assistance visits in the commercial and institutional sector to ensure businesses are in compliance with County recycling mandates.  Conducted 100 inspections to date.</a:t>
            </a:r>
          </a:p>
          <a:p>
            <a:r>
              <a:rPr lang="en-US" sz="1400" b="1" dirty="0" smtClean="0">
                <a:latin typeface="Cambria" panose="02040503050406030204" pitchFamily="18" charset="0"/>
              </a:rPr>
              <a:t>Working with municipalities </a:t>
            </a:r>
            <a:r>
              <a:rPr lang="en-US" sz="1400" dirty="0" smtClean="0">
                <a:latin typeface="Cambria" panose="02040503050406030204" pitchFamily="18" charset="0"/>
              </a:rPr>
              <a:t>to develop and promote a new “Recycle Right” education program to clean up the curbside mix by reducing contamination in the recycling bin.</a:t>
            </a:r>
            <a:endParaRPr lang="en-US" sz="2400" b="1" dirty="0">
              <a:latin typeface="Cambria" panose="02040503050406030204" pitchFamily="18" charset="0"/>
            </a:endParaRPr>
          </a:p>
        </p:txBody>
      </p:sp>
    </p:spTree>
    <p:extLst>
      <p:ext uri="{BB962C8B-B14F-4D97-AF65-F5344CB8AC3E}">
        <p14:creationId xmlns:p14="http://schemas.microsoft.com/office/powerpoint/2010/main" val="1753954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4</a:t>
            </a:fld>
            <a:endParaRPr lang="en-US" dirty="0"/>
          </a:p>
        </p:txBody>
      </p:sp>
      <p:sp>
        <p:nvSpPr>
          <p:cNvPr id="3" name="Rectangle 2"/>
          <p:cNvSpPr/>
          <p:nvPr/>
        </p:nvSpPr>
        <p:spPr>
          <a:xfrm>
            <a:off x="685800" y="685800"/>
            <a:ext cx="7924800" cy="5139869"/>
          </a:xfrm>
          <a:prstGeom prst="rect">
            <a:avLst/>
          </a:prstGeom>
        </p:spPr>
        <p:txBody>
          <a:bodyPr wrap="square">
            <a:spAutoFit/>
          </a:bodyPr>
          <a:lstStyle/>
          <a:p>
            <a:pPr algn="ctr"/>
            <a:r>
              <a:rPr lang="en-US" sz="3200" b="1" dirty="0" smtClean="0">
                <a:latin typeface="Cambria" panose="02040503050406030204" pitchFamily="18" charset="0"/>
              </a:rPr>
              <a:t>2018 </a:t>
            </a:r>
            <a:r>
              <a:rPr lang="en-US" sz="3200" b="1" dirty="0">
                <a:latin typeface="Cambria" panose="02040503050406030204" pitchFamily="18" charset="0"/>
              </a:rPr>
              <a:t>GOALS &amp; OBJECTIVES</a:t>
            </a:r>
          </a:p>
          <a:p>
            <a:pPr algn="ctr"/>
            <a:r>
              <a:rPr lang="en-US" sz="2400" b="1" dirty="0">
                <a:latin typeface="Cambria" panose="02040503050406030204" pitchFamily="18" charset="0"/>
              </a:rPr>
              <a:t>OFFICE OF DIRECTOR</a:t>
            </a:r>
          </a:p>
          <a:p>
            <a:pPr marL="342900" indent="-342900">
              <a:buFont typeface="Arial" panose="020B0604020202020204" pitchFamily="34" charset="0"/>
              <a:buChar char="•"/>
            </a:pPr>
            <a:endParaRPr lang="en-US" sz="1000" b="1" u="sng"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000" b="1" dirty="0">
              <a:latin typeface="Times New Roman" panose="02020603050405020304" pitchFamily="18" charset="0"/>
              <a:cs typeface="Times New Roman" panose="02020603050405020304" pitchFamily="18" charset="0"/>
            </a:endParaRPr>
          </a:p>
          <a:p>
            <a:r>
              <a:rPr lang="en-US" sz="1400" b="1" u="sng" dirty="0" smtClean="0">
                <a:latin typeface="Cambria" panose="02040503050406030204" pitchFamily="18" charset="0"/>
              </a:rPr>
              <a:t>Union County Recycling Initiatives 2018</a:t>
            </a:r>
          </a:p>
          <a:p>
            <a:endParaRPr lang="en-US" sz="1400" b="1" u="sng" dirty="0">
              <a:latin typeface="Cambria" panose="02040503050406030204" pitchFamily="18" charset="0"/>
            </a:endParaRPr>
          </a:p>
          <a:p>
            <a:r>
              <a:rPr lang="en-US" sz="1400" b="1" dirty="0" smtClean="0">
                <a:latin typeface="Cambria" panose="02040503050406030204" pitchFamily="18" charset="0"/>
              </a:rPr>
              <a:t>Recycling Enhancement Grants – </a:t>
            </a:r>
            <a:r>
              <a:rPr lang="en-US" sz="1400" dirty="0" smtClean="0">
                <a:latin typeface="Cambria" panose="02040503050406030204" pitchFamily="18" charset="0"/>
              </a:rPr>
              <a:t>Union County will offer recycling enhancement grants to each of its’ 21 municipalities.  Grants will range from $2,500 to $10,000 and towns can choose from four specific recycling initiatives – recycling at outdoor spaces, improvements to recycling convenience centers, recycling education initiatives or school projects. Programs are designed to raise recycling rates in each town.</a:t>
            </a:r>
          </a:p>
          <a:p>
            <a:r>
              <a:rPr lang="en-US" sz="1400" b="1" dirty="0" smtClean="0">
                <a:latin typeface="Cambria" panose="02040503050406030204" pitchFamily="18" charset="0"/>
              </a:rPr>
              <a:t>Recycling Bin Program for Schools –</a:t>
            </a:r>
            <a:r>
              <a:rPr lang="en-US" sz="1400" u="sng" dirty="0" smtClean="0">
                <a:latin typeface="Cambria" panose="02040503050406030204" pitchFamily="18" charset="0"/>
              </a:rPr>
              <a:t> </a:t>
            </a:r>
            <a:r>
              <a:rPr lang="en-US" sz="1400" dirty="0" smtClean="0">
                <a:latin typeface="Cambria" panose="02040503050406030204" pitchFamily="18" charset="0"/>
              </a:rPr>
              <a:t>Union County will work with schools to help improve  their recycling programs through the purchase and donation of needed recycling bins.  Schools will need to adopt a recycling pledge to be eligible.</a:t>
            </a:r>
          </a:p>
          <a:p>
            <a:r>
              <a:rPr lang="en-US" sz="1400" b="1" dirty="0" smtClean="0">
                <a:latin typeface="Cambria" panose="02040503050406030204" pitchFamily="18" charset="0"/>
              </a:rPr>
              <a:t>Education and Outreach –</a:t>
            </a:r>
            <a:r>
              <a:rPr lang="en-US" sz="1400" dirty="0" smtClean="0">
                <a:latin typeface="Cambria" panose="02040503050406030204" pitchFamily="18" charset="0"/>
              </a:rPr>
              <a:t> the Bureau of Recycling will focus on education residents and businesses on how to “Recycle Right”.  New recycling brochures will be developed and disseminated.  The County website will also be improved by adding specific Do’s and Don’ts for Recycling and answering Frequently Asked Questions.</a:t>
            </a:r>
          </a:p>
          <a:p>
            <a:r>
              <a:rPr lang="en-US" sz="1400" b="1" dirty="0" smtClean="0">
                <a:latin typeface="Cambria" panose="02040503050406030204" pitchFamily="18" charset="0"/>
              </a:rPr>
              <a:t>Compost and Rain Barrels – </a:t>
            </a:r>
            <a:r>
              <a:rPr lang="en-US" sz="1400" dirty="0" smtClean="0">
                <a:latin typeface="Cambria" panose="02040503050406030204" pitchFamily="18" charset="0"/>
              </a:rPr>
              <a:t>the County will work to enhance backyards composting and rain barrel use by offering an on-line compost and rain barrel “store” in celebration of Earth Day.  Residents can purchase these items on-line at a discount if they participated in a County-sponsored Composting Workshop.</a:t>
            </a:r>
            <a:endParaRPr lang="en-US" sz="1400" b="1" dirty="0">
              <a:latin typeface="Cambria" panose="02040503050406030204" pitchFamily="18" charset="0"/>
            </a:endParaRPr>
          </a:p>
        </p:txBody>
      </p:sp>
    </p:spTree>
    <p:extLst>
      <p:ext uri="{BB962C8B-B14F-4D97-AF65-F5344CB8AC3E}">
        <p14:creationId xmlns:p14="http://schemas.microsoft.com/office/powerpoint/2010/main" val="2827261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5</a:t>
            </a:fld>
            <a:endParaRPr lang="en-US" dirty="0"/>
          </a:p>
        </p:txBody>
      </p:sp>
      <p:sp>
        <p:nvSpPr>
          <p:cNvPr id="3" name="Rectangle 2"/>
          <p:cNvSpPr/>
          <p:nvPr/>
        </p:nvSpPr>
        <p:spPr>
          <a:xfrm>
            <a:off x="685800" y="685800"/>
            <a:ext cx="7924800" cy="2554545"/>
          </a:xfrm>
          <a:prstGeom prst="rect">
            <a:avLst/>
          </a:prstGeom>
        </p:spPr>
        <p:txBody>
          <a:bodyPr wrap="square">
            <a:spAutoFit/>
          </a:bodyPr>
          <a:lstStyle/>
          <a:p>
            <a:pPr algn="ctr"/>
            <a:r>
              <a:rPr lang="en-US" sz="3200" b="1" dirty="0" smtClean="0">
                <a:latin typeface="Cambria" panose="02040503050406030204" pitchFamily="18" charset="0"/>
              </a:rPr>
              <a:t>2018 </a:t>
            </a:r>
            <a:r>
              <a:rPr lang="en-US" sz="3200" b="1" dirty="0">
                <a:latin typeface="Cambria" panose="02040503050406030204" pitchFamily="18" charset="0"/>
              </a:rPr>
              <a:t>GOALS &amp; OBJECTIVES</a:t>
            </a:r>
          </a:p>
          <a:p>
            <a:pPr algn="ctr"/>
            <a:r>
              <a:rPr lang="en-US" sz="2400" b="1" dirty="0">
                <a:latin typeface="Cambria" panose="02040503050406030204" pitchFamily="18" charset="0"/>
              </a:rPr>
              <a:t>OFFICE OF DIRECTOR</a:t>
            </a:r>
          </a:p>
          <a:p>
            <a:pPr marL="342900" indent="-342900">
              <a:buFont typeface="Arial" panose="020B0604020202020204" pitchFamily="34" charset="0"/>
              <a:buChar char="•"/>
            </a:pPr>
            <a:endParaRPr lang="en-US" sz="1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000" b="1" dirty="0">
              <a:latin typeface="Times New Roman" panose="02020603050405020304" pitchFamily="18" charset="0"/>
              <a:cs typeface="Times New Roman" panose="02020603050405020304" pitchFamily="18" charset="0"/>
            </a:endParaRPr>
          </a:p>
          <a:p>
            <a:r>
              <a:rPr lang="en-US" sz="1400" b="1" dirty="0" smtClean="0">
                <a:latin typeface="Cambria" panose="02040503050406030204" pitchFamily="18" charset="0"/>
              </a:rPr>
              <a:t>Senior and Multi-Family Housing Project – </a:t>
            </a:r>
            <a:r>
              <a:rPr lang="en-US" sz="1400" dirty="0" smtClean="0">
                <a:latin typeface="Cambria" panose="02040503050406030204" pitchFamily="18" charset="0"/>
              </a:rPr>
              <a:t>county recycling staff will work in conjunction with municipal recycling coordinators to assist seniors and tenants with their recycling efforts by providing portable recycling bags that are easy to transport and unload and offer a recycling guide imprinted on the side.</a:t>
            </a:r>
          </a:p>
          <a:p>
            <a:r>
              <a:rPr lang="en-US" sz="1400" b="1" dirty="0" smtClean="0">
                <a:latin typeface="Cambria" panose="02040503050406030204" pitchFamily="18" charset="0"/>
              </a:rPr>
              <a:t>Recycling Events – </a:t>
            </a:r>
            <a:r>
              <a:rPr lang="en-US" sz="1400" dirty="0" smtClean="0">
                <a:latin typeface="Cambria" panose="02040503050406030204" pitchFamily="18" charset="0"/>
              </a:rPr>
              <a:t>Provide ample opportunity for county residents to participate in various county-wide recycling events.</a:t>
            </a:r>
            <a:endParaRPr lang="en-US" sz="1400" b="1" dirty="0">
              <a:latin typeface="Cambria" panose="02040503050406030204" pitchFamily="18" charset="0"/>
            </a:endParaRPr>
          </a:p>
        </p:txBody>
      </p:sp>
    </p:spTree>
    <p:extLst>
      <p:ext uri="{BB962C8B-B14F-4D97-AF65-F5344CB8AC3E}">
        <p14:creationId xmlns:p14="http://schemas.microsoft.com/office/powerpoint/2010/main" val="1005162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6</a:t>
            </a:fld>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297029752"/>
              </p:ext>
            </p:extLst>
          </p:nvPr>
        </p:nvGraphicFramePr>
        <p:xfrm>
          <a:off x="607858" y="1965190"/>
          <a:ext cx="7469342" cy="2297249"/>
        </p:xfrm>
        <a:graphic>
          <a:graphicData uri="http://schemas.openxmlformats.org/presentationml/2006/ole">
            <mc:AlternateContent xmlns:mc="http://schemas.openxmlformats.org/markup-compatibility/2006">
              <mc:Choice xmlns:v="urn:schemas-microsoft-com:vml" Requires="v">
                <p:oleObj spid="_x0000_s1109" name="Worksheet" r:id="rId3" imgW="5419597" imgH="1666840" progId="Excel.Sheet.12">
                  <p:link updateAutomatic="1"/>
                </p:oleObj>
              </mc:Choice>
              <mc:Fallback>
                <p:oleObj name="Worksheet" r:id="rId3" imgW="5419597" imgH="1666840" progId="Excel.Sheet.12">
                  <p:link updateAutomatic="1"/>
                  <p:pic>
                    <p:nvPicPr>
                      <p:cNvPr id="0" name=""/>
                      <p:cNvPicPr/>
                      <p:nvPr/>
                    </p:nvPicPr>
                    <p:blipFill>
                      <a:blip r:embed="rId4"/>
                      <a:stretch>
                        <a:fillRect/>
                      </a:stretch>
                    </p:blipFill>
                    <p:spPr>
                      <a:xfrm>
                        <a:off x="607858" y="1965190"/>
                        <a:ext cx="7469342" cy="2297249"/>
                      </a:xfrm>
                      <a:prstGeom prst="rect">
                        <a:avLst/>
                      </a:prstGeom>
                    </p:spPr>
                  </p:pic>
                </p:oleObj>
              </mc:Fallback>
            </mc:AlternateContent>
          </a:graphicData>
        </a:graphic>
      </p:graphicFrame>
    </p:spTree>
    <p:extLst>
      <p:ext uri="{BB962C8B-B14F-4D97-AF65-F5344CB8AC3E}">
        <p14:creationId xmlns:p14="http://schemas.microsoft.com/office/powerpoint/2010/main" val="1289750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7</a:t>
            </a:fld>
            <a:endParaRPr lang="en-US" dirty="0"/>
          </a:p>
        </p:txBody>
      </p:sp>
      <p:sp>
        <p:nvSpPr>
          <p:cNvPr id="3" name="TextBox 2"/>
          <p:cNvSpPr txBox="1"/>
          <p:nvPr/>
        </p:nvSpPr>
        <p:spPr>
          <a:xfrm>
            <a:off x="457200" y="457200"/>
            <a:ext cx="8229600" cy="5478423"/>
          </a:xfrm>
          <a:prstGeom prst="rect">
            <a:avLst/>
          </a:prstGeom>
          <a:noFill/>
        </p:spPr>
        <p:txBody>
          <a:bodyPr wrap="square" rtlCol="0">
            <a:spAutoFit/>
          </a:bodyPr>
          <a:lstStyle/>
          <a:p>
            <a:pPr algn="ctr"/>
            <a:r>
              <a:rPr lang="en-US" sz="3200" b="1" dirty="0" smtClean="0">
                <a:latin typeface="Cambria" panose="02040503050406030204" pitchFamily="18" charset="0"/>
              </a:rPr>
              <a:t>2017 </a:t>
            </a:r>
            <a:r>
              <a:rPr lang="en-US" sz="3200" b="1" dirty="0">
                <a:latin typeface="Cambria" panose="02040503050406030204" pitchFamily="18" charset="0"/>
              </a:rPr>
              <a:t>ACCOMPLISHMENTS</a:t>
            </a:r>
          </a:p>
          <a:p>
            <a:pPr algn="ctr"/>
            <a:r>
              <a:rPr lang="en-US" sz="2400" b="1" dirty="0">
                <a:latin typeface="Cambria" panose="02040503050406030204" pitchFamily="18" charset="0"/>
              </a:rPr>
              <a:t>DIVISION OF </a:t>
            </a:r>
            <a:r>
              <a:rPr lang="en-US" sz="2400" b="1" dirty="0" smtClean="0">
                <a:latin typeface="Cambria" panose="02040503050406030204" pitchFamily="18" charset="0"/>
              </a:rPr>
              <a:t>ENGINEERING</a:t>
            </a:r>
            <a:endParaRPr lang="en-US" sz="2400" b="1" dirty="0">
              <a:latin typeface="Cambria" panose="02040503050406030204" pitchFamily="18" charset="0"/>
              <a:cs typeface="Times New Roman" panose="02020603050405020304" pitchFamily="18" charset="0"/>
            </a:endParaRPr>
          </a:p>
          <a:p>
            <a:r>
              <a:rPr lang="en-US" sz="1400" b="1" u="sng" dirty="0">
                <a:latin typeface="Cambria" panose="02040503050406030204" pitchFamily="18" charset="0"/>
              </a:rPr>
              <a:t>Bureau of Engineering</a:t>
            </a:r>
            <a:endParaRPr lang="en-US" sz="1400" b="1" dirty="0">
              <a:latin typeface="Cambria" panose="02040503050406030204" pitchFamily="18" charset="0"/>
            </a:endParaRPr>
          </a:p>
          <a:p>
            <a:r>
              <a:rPr lang="en-US" sz="1400" dirty="0">
                <a:latin typeface="Cambria" panose="02040503050406030204" pitchFamily="18" charset="0"/>
              </a:rPr>
              <a:t>Public Works </a:t>
            </a:r>
            <a:r>
              <a:rPr lang="en-US" sz="1400" dirty="0" smtClean="0">
                <a:latin typeface="Cambria" panose="02040503050406030204" pitchFamily="18" charset="0"/>
              </a:rPr>
              <a:t>Projects including 2016 </a:t>
            </a:r>
            <a:r>
              <a:rPr lang="en-US" sz="1400" dirty="0">
                <a:latin typeface="Cambria" panose="02040503050406030204" pitchFamily="18" charset="0"/>
              </a:rPr>
              <a:t>Road Resurfacing Project in 14 Municipalities, 2017 Road Resurfacing Project in 13 Municipalities, Fueling System and Canopy at Public Works Complex, Traffic Signal at Fifth and Chestnut Street in Roselle, Central Avenue Culvert in Westfield, Madison Hill Bridge in Rahway/Clark, Springfield Avenue Minor Bridge, Berkeley Heights, Netherwood Avenue Bridge in Plainfield.</a:t>
            </a:r>
          </a:p>
          <a:p>
            <a:endParaRPr lang="en-US" sz="1400" dirty="0">
              <a:latin typeface="Cambria" panose="02040503050406030204" pitchFamily="18" charset="0"/>
            </a:endParaRPr>
          </a:p>
          <a:p>
            <a:r>
              <a:rPr lang="en-US" sz="1400" dirty="0">
                <a:latin typeface="Cambria" panose="02040503050406030204" pitchFamily="18" charset="0"/>
              </a:rPr>
              <a:t>Parks and Recreation Projects including completion of the </a:t>
            </a:r>
            <a:r>
              <a:rPr lang="en-US" sz="1400" dirty="0" err="1">
                <a:latin typeface="Cambria" panose="02040503050406030204" pitchFamily="18" charset="0"/>
              </a:rPr>
              <a:t>Warinanco</a:t>
            </a:r>
            <a:r>
              <a:rPr lang="en-US" sz="1400" dirty="0">
                <a:latin typeface="Cambria" panose="02040503050406030204" pitchFamily="18" charset="0"/>
              </a:rPr>
              <a:t> Park Skating Ice Rink Clubhouse and the award of contracts for </a:t>
            </a:r>
            <a:r>
              <a:rPr lang="en-US" sz="1400" dirty="0" err="1">
                <a:latin typeface="Cambria" panose="02040503050406030204" pitchFamily="18" charset="0"/>
              </a:rPr>
              <a:t>Meisel</a:t>
            </a:r>
            <a:r>
              <a:rPr lang="en-US" sz="1400" dirty="0">
                <a:latin typeface="Cambria" panose="02040503050406030204" pitchFamily="18" charset="0"/>
              </a:rPr>
              <a:t> Park Pond Dredging, Cedar Brook Artificial Turf Fields, </a:t>
            </a:r>
            <a:r>
              <a:rPr lang="en-US" sz="1400" dirty="0" err="1">
                <a:latin typeface="Cambria" panose="02040503050406030204" pitchFamily="18" charset="0"/>
              </a:rPr>
              <a:t>Meisel</a:t>
            </a:r>
            <a:r>
              <a:rPr lang="en-US" sz="1400" dirty="0">
                <a:latin typeface="Cambria" panose="02040503050406030204" pitchFamily="18" charset="0"/>
              </a:rPr>
              <a:t> Park Artificial Turf Field, Ash Brook Golf Clubhouse, Tracy Loop septic system, and </a:t>
            </a:r>
            <a:r>
              <a:rPr lang="en-US" sz="1400" dirty="0" err="1">
                <a:latin typeface="Cambria" panose="02040503050406030204" pitchFamily="18" charset="0"/>
              </a:rPr>
              <a:t>Watchung</a:t>
            </a:r>
            <a:r>
              <a:rPr lang="en-US" sz="1400" dirty="0">
                <a:latin typeface="Cambria" panose="02040503050406030204" pitchFamily="18" charset="0"/>
              </a:rPr>
              <a:t> Reservation Sensory Trail.</a:t>
            </a:r>
          </a:p>
          <a:p>
            <a:endParaRPr lang="en-US" sz="1400" dirty="0">
              <a:latin typeface="Cambria" panose="02040503050406030204" pitchFamily="18" charset="0"/>
            </a:endParaRPr>
          </a:p>
          <a:p>
            <a:r>
              <a:rPr lang="en-US" sz="1400" dirty="0">
                <a:latin typeface="Cambria" panose="02040503050406030204" pitchFamily="18" charset="0"/>
              </a:rPr>
              <a:t>Facilities Projects including completion of the Courthouse Radio Room, Emergency Generator for Police Academy in Scotch Plains, and award of contracts for the Courthouse Fire Code Improvements, County Court July Room and Cultural and Heritage building window replacement.</a:t>
            </a:r>
          </a:p>
          <a:p>
            <a:endParaRPr lang="en-US" sz="1400" dirty="0">
              <a:latin typeface="Cambria" panose="02040503050406030204" pitchFamily="18" charset="0"/>
            </a:endParaRPr>
          </a:p>
          <a:p>
            <a:r>
              <a:rPr lang="en-US" sz="1400" b="1" u="sng" dirty="0">
                <a:latin typeface="Cambria" panose="02040503050406030204" pitchFamily="18" charset="0"/>
              </a:rPr>
              <a:t>Bureau of Traffic Safety and Maintenance:</a:t>
            </a:r>
            <a:endParaRPr lang="en-US" sz="1400" dirty="0">
              <a:latin typeface="Cambria" panose="02040503050406030204" pitchFamily="18" charset="0"/>
            </a:endParaRPr>
          </a:p>
          <a:p>
            <a:r>
              <a:rPr lang="en-US" sz="1400" dirty="0">
                <a:latin typeface="Cambria" panose="02040503050406030204" pitchFamily="18" charset="0"/>
              </a:rPr>
              <a:t>Provide traffic control for over 35 miles paving operations, traffic studies for municipalities, mutual aide for pavement striping and vehicle decals, design and hang banners for county and municipal events, </a:t>
            </a:r>
            <a:r>
              <a:rPr lang="en-US" sz="1400" dirty="0" smtClean="0">
                <a:latin typeface="Cambria" panose="02040503050406030204" pitchFamily="18" charset="0"/>
              </a:rPr>
              <a:t>maintain sign </a:t>
            </a:r>
            <a:r>
              <a:rPr lang="en-US" sz="1400" dirty="0">
                <a:latin typeface="Cambria" panose="02040503050406030204" pitchFamily="18" charset="0"/>
              </a:rPr>
              <a:t>inventory and replace road signs as necessary</a:t>
            </a:r>
            <a:r>
              <a:rPr lang="en-US" sz="1400" dirty="0" smtClean="0">
                <a:latin typeface="Cambria" panose="02040503050406030204" pitchFamily="18" charset="0"/>
              </a:rPr>
              <a:t>.</a:t>
            </a:r>
          </a:p>
          <a:p>
            <a:endParaRPr lang="en-US" sz="1400" dirty="0">
              <a:latin typeface="Cambria" panose="02040503050406030204" pitchFamily="18" charset="0"/>
            </a:endParaRPr>
          </a:p>
        </p:txBody>
      </p:sp>
    </p:spTree>
    <p:extLst>
      <p:ext uri="{BB962C8B-B14F-4D97-AF65-F5344CB8AC3E}">
        <p14:creationId xmlns:p14="http://schemas.microsoft.com/office/powerpoint/2010/main" val="3410420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8</a:t>
            </a:fld>
            <a:endParaRPr lang="en-US" dirty="0"/>
          </a:p>
        </p:txBody>
      </p:sp>
      <p:sp>
        <p:nvSpPr>
          <p:cNvPr id="3" name="TextBox 2"/>
          <p:cNvSpPr txBox="1"/>
          <p:nvPr/>
        </p:nvSpPr>
        <p:spPr>
          <a:xfrm>
            <a:off x="533400" y="457200"/>
            <a:ext cx="8229600" cy="3108543"/>
          </a:xfrm>
          <a:prstGeom prst="rect">
            <a:avLst/>
          </a:prstGeom>
          <a:noFill/>
        </p:spPr>
        <p:txBody>
          <a:bodyPr wrap="square" rtlCol="0">
            <a:spAutoFit/>
          </a:bodyPr>
          <a:lstStyle/>
          <a:p>
            <a:pPr algn="ctr"/>
            <a:r>
              <a:rPr lang="en-US" sz="3200" b="1" dirty="0" smtClean="0">
                <a:latin typeface="Cambria" panose="02040503050406030204" pitchFamily="18" charset="0"/>
              </a:rPr>
              <a:t>2017 </a:t>
            </a:r>
            <a:r>
              <a:rPr lang="en-US" sz="3200" b="1" dirty="0">
                <a:latin typeface="Cambria" panose="02040503050406030204" pitchFamily="18" charset="0"/>
              </a:rPr>
              <a:t>ACCOMPLISHMENTS</a:t>
            </a:r>
          </a:p>
          <a:p>
            <a:pPr algn="ctr"/>
            <a:r>
              <a:rPr lang="en-US" sz="2400" b="1" dirty="0">
                <a:latin typeface="Cambria" panose="02040503050406030204" pitchFamily="18" charset="0"/>
              </a:rPr>
              <a:t>DIVISION OF </a:t>
            </a:r>
            <a:r>
              <a:rPr lang="en-US" sz="2400" b="1" dirty="0" smtClean="0">
                <a:latin typeface="Cambria" panose="02040503050406030204" pitchFamily="18" charset="0"/>
              </a:rPr>
              <a:t>ENGINEERING</a:t>
            </a:r>
          </a:p>
          <a:p>
            <a:r>
              <a:rPr lang="en-US" sz="1400" b="1" u="sng" dirty="0">
                <a:latin typeface="Cambria" panose="02040503050406030204" pitchFamily="18" charset="0"/>
              </a:rPr>
              <a:t>Bureau of GIS:</a:t>
            </a:r>
          </a:p>
          <a:p>
            <a:r>
              <a:rPr lang="en-US" sz="1400" dirty="0">
                <a:latin typeface="Cambria" panose="02040503050406030204" pitchFamily="18" charset="0"/>
              </a:rPr>
              <a:t>Create and Support GIS </a:t>
            </a:r>
            <a:r>
              <a:rPr lang="en-US" sz="1400" dirty="0" smtClean="0">
                <a:latin typeface="Cambria" panose="02040503050406030204" pitchFamily="18" charset="0"/>
              </a:rPr>
              <a:t>maps </a:t>
            </a:r>
            <a:r>
              <a:rPr lang="en-US" sz="1400" dirty="0">
                <a:latin typeface="Cambria" panose="02040503050406030204" pitchFamily="18" charset="0"/>
              </a:rPr>
              <a:t>for drug enforcement zones, registered sex offenders, and others for Prosecutor's Office.</a:t>
            </a:r>
          </a:p>
          <a:p>
            <a:endParaRPr lang="en-US" sz="1400" dirty="0">
              <a:latin typeface="Cambria" panose="02040503050406030204" pitchFamily="18" charset="0"/>
            </a:endParaRPr>
          </a:p>
          <a:p>
            <a:r>
              <a:rPr lang="en-US" sz="1400" dirty="0">
                <a:latin typeface="Cambria" panose="02040503050406030204" pitchFamily="18" charset="0"/>
              </a:rPr>
              <a:t>Support GIS building grid system for emergency management incident </a:t>
            </a:r>
            <a:r>
              <a:rPr lang="en-US" sz="1400" dirty="0" smtClean="0">
                <a:latin typeface="Cambria" panose="02040503050406030204" pitchFamily="18" charset="0"/>
              </a:rPr>
              <a:t>control.  </a:t>
            </a:r>
            <a:r>
              <a:rPr lang="en-US" sz="1400" dirty="0">
                <a:latin typeface="Cambria" panose="02040503050406030204" pitchFamily="18" charset="0"/>
              </a:rPr>
              <a:t>Schools are the first buildings to be included in the system.  Manage the county wide asset and work order program.</a:t>
            </a:r>
          </a:p>
          <a:p>
            <a:endParaRPr lang="en-US" sz="2000" dirty="0">
              <a:latin typeface="Times New Roman" panose="02020603050405020304" pitchFamily="18" charset="0"/>
              <a:cs typeface="Times New Roman" panose="02020603050405020304" pitchFamily="18" charset="0"/>
            </a:endParaRPr>
          </a:p>
          <a:p>
            <a:pPr algn="ctr"/>
            <a:endParaRPr lang="en-US" sz="2400" b="1" dirty="0">
              <a:latin typeface="Cambria" panose="020405030504060302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9233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CEA6A1-EA32-4845-9FCF-347F7300F783}" type="slidenum">
              <a:rPr lang="en-US" smtClean="0"/>
              <a:t>9</a:t>
            </a:fld>
            <a:endParaRPr lang="en-US" dirty="0"/>
          </a:p>
        </p:txBody>
      </p:sp>
      <p:sp>
        <p:nvSpPr>
          <p:cNvPr id="3" name="Rectangle 2"/>
          <p:cNvSpPr/>
          <p:nvPr/>
        </p:nvSpPr>
        <p:spPr>
          <a:xfrm>
            <a:off x="381000" y="304800"/>
            <a:ext cx="8610600" cy="6124754"/>
          </a:xfrm>
          <a:prstGeom prst="rect">
            <a:avLst/>
          </a:prstGeom>
        </p:spPr>
        <p:txBody>
          <a:bodyPr wrap="square">
            <a:spAutoFit/>
          </a:bodyPr>
          <a:lstStyle/>
          <a:p>
            <a:pPr algn="ctr"/>
            <a:r>
              <a:rPr lang="en-US" sz="3200" b="1" dirty="0" smtClean="0">
                <a:latin typeface="Cambria" panose="02040503050406030204" pitchFamily="18" charset="0"/>
              </a:rPr>
              <a:t>2018 ENGINEERING GOALS &amp; INITIATIVES</a:t>
            </a:r>
            <a:endParaRPr lang="en-US" sz="3200" b="1" dirty="0">
              <a:latin typeface="Cambria" panose="02040503050406030204" pitchFamily="18" charset="0"/>
            </a:endParaRPr>
          </a:p>
          <a:p>
            <a:r>
              <a:rPr lang="en-US" sz="1400" b="1" u="sng" dirty="0" smtClean="0">
                <a:latin typeface="Cambria" panose="02040503050406030204" pitchFamily="18" charset="0"/>
              </a:rPr>
              <a:t>Bureau of Engineering</a:t>
            </a:r>
            <a:endParaRPr lang="en-US" sz="1400" dirty="0" smtClean="0">
              <a:latin typeface="Cambria" panose="02040503050406030204" pitchFamily="18" charset="0"/>
            </a:endParaRPr>
          </a:p>
          <a:p>
            <a:r>
              <a:rPr lang="en-US" sz="1400" dirty="0" smtClean="0">
                <a:latin typeface="Cambria" panose="02040503050406030204" pitchFamily="18" charset="0"/>
              </a:rPr>
              <a:t>Public Works Projects including 2018 Road resurfacing (approx. 16 miles ) in 15 municipalities, Emergency Generator for Public Works Building, Scotch Plains, Traffic Signal at North Ave. and Jefferson Avenue, Elizabeth, Traffic Signal at Lamberts Mill Road and Rahway Avenue in Westfield, Traffic Signals at 7</a:t>
            </a:r>
            <a:r>
              <a:rPr lang="en-US" sz="1400" baseline="30000" dirty="0" smtClean="0">
                <a:latin typeface="Cambria" panose="02040503050406030204" pitchFamily="18" charset="0"/>
              </a:rPr>
              <a:t>th</a:t>
            </a:r>
            <a:r>
              <a:rPr lang="en-US" sz="1400" dirty="0" smtClean="0">
                <a:latin typeface="Cambria" panose="02040503050406030204" pitchFamily="18" charset="0"/>
              </a:rPr>
              <a:t> Avenue and Grant Avenue, at 7</a:t>
            </a:r>
            <a:r>
              <a:rPr lang="en-US" sz="1400" baseline="30000" dirty="0" smtClean="0">
                <a:latin typeface="Cambria" panose="02040503050406030204" pitchFamily="18" charset="0"/>
              </a:rPr>
              <a:t>th</a:t>
            </a:r>
            <a:r>
              <a:rPr lang="en-US" sz="1400" dirty="0" smtClean="0">
                <a:latin typeface="Cambria" panose="02040503050406030204" pitchFamily="18" charset="0"/>
              </a:rPr>
              <a:t> Avenue and Plainfield Avenue, and at 7</a:t>
            </a:r>
            <a:r>
              <a:rPr lang="en-US" sz="1400" baseline="30000" dirty="0" smtClean="0">
                <a:latin typeface="Cambria" panose="02040503050406030204" pitchFamily="18" charset="0"/>
              </a:rPr>
              <a:t>th</a:t>
            </a:r>
            <a:r>
              <a:rPr lang="en-US" sz="1400" dirty="0" smtClean="0">
                <a:latin typeface="Cambria" panose="02040503050406030204" pitchFamily="18" charset="0"/>
              </a:rPr>
              <a:t> Avenue and Central Avenue in Plainfield, Traffic Signal at River Road and Chatham Road/ </a:t>
            </a:r>
            <a:r>
              <a:rPr lang="en-US" sz="1400" dirty="0" err="1" smtClean="0">
                <a:latin typeface="Cambria" panose="02040503050406030204" pitchFamily="18" charset="0"/>
              </a:rPr>
              <a:t>Meile</a:t>
            </a:r>
            <a:r>
              <a:rPr lang="en-US" sz="1400" dirty="0" smtClean="0">
                <a:latin typeface="Cambria" panose="02040503050406030204" pitchFamily="18" charset="0"/>
              </a:rPr>
              <a:t> Place in Summit, Mountain Avenue Bridge in Berkeley Heights, W.R. Tracy Avenue Bridge in Mountainside, East Hazelwood Avenue Minor Bridge in Rahway, Short Hills Avenue Minor Bridge in Springfield, Locust Avenue Minor Bridge in Summit, </a:t>
            </a:r>
            <a:r>
              <a:rPr lang="en-US" sz="1400" dirty="0" err="1" smtClean="0">
                <a:latin typeface="Cambria" panose="02040503050406030204" pitchFamily="18" charset="0"/>
              </a:rPr>
              <a:t>Hussa</a:t>
            </a:r>
            <a:r>
              <a:rPr lang="en-US" sz="1400" dirty="0" smtClean="0">
                <a:latin typeface="Cambria" panose="02040503050406030204" pitchFamily="18" charset="0"/>
              </a:rPr>
              <a:t> Street Bridge in Linden and Pemberton Avenue Minor Bridge in Plainfield.</a:t>
            </a:r>
            <a:endParaRPr lang="en-US" sz="1400" dirty="0">
              <a:latin typeface="Cambria" panose="02040503050406030204" pitchFamily="18" charset="0"/>
            </a:endParaRPr>
          </a:p>
          <a:p>
            <a:r>
              <a:rPr lang="en-US" sz="1400" dirty="0" smtClean="0">
                <a:latin typeface="Cambria" panose="02040503050406030204" pitchFamily="18" charset="0"/>
              </a:rPr>
              <a:t>Parks and Recreation and Facilities Projects are planned to be executed by the engineering bureau.  The particular projects will be as identified by the respective groups.</a:t>
            </a:r>
          </a:p>
          <a:p>
            <a:endParaRPr lang="en-US" sz="1400" dirty="0">
              <a:latin typeface="Cambria" panose="02040503050406030204" pitchFamily="18" charset="0"/>
            </a:endParaRPr>
          </a:p>
          <a:p>
            <a:r>
              <a:rPr lang="en-US" sz="1400" b="1" u="sng" dirty="0" smtClean="0">
                <a:latin typeface="Cambria" panose="02040503050406030204" pitchFamily="18" charset="0"/>
              </a:rPr>
              <a:t>Bureau of Traffic Safety and Maintenance</a:t>
            </a:r>
            <a:endParaRPr lang="en-US" sz="1400" dirty="0" smtClean="0">
              <a:latin typeface="Cambria" panose="02040503050406030204" pitchFamily="18" charset="0"/>
            </a:endParaRPr>
          </a:p>
          <a:p>
            <a:r>
              <a:rPr lang="en-US" sz="1400" dirty="0" smtClean="0">
                <a:latin typeface="Cambria" panose="02040503050406030204" pitchFamily="18" charset="0"/>
              </a:rPr>
              <a:t>Provide traffic control for 16 miles of paving operations, traffic studies for municipalities, mutual aide for pavement striping and vehicle decals, design and hang banners for county and municipal events, maintain sign inventory and replace road signs as necessary.  Perform video log for all 172 miles of county roads.</a:t>
            </a:r>
          </a:p>
          <a:p>
            <a:endParaRPr lang="en-US" sz="1400" dirty="0">
              <a:latin typeface="Cambria" panose="02040503050406030204" pitchFamily="18" charset="0"/>
            </a:endParaRPr>
          </a:p>
          <a:p>
            <a:r>
              <a:rPr lang="en-US" sz="1400" b="1" u="sng" dirty="0" smtClean="0">
                <a:latin typeface="Cambria" panose="02040503050406030204" pitchFamily="18" charset="0"/>
              </a:rPr>
              <a:t>Bureau of GIS</a:t>
            </a:r>
            <a:endParaRPr lang="en-US" sz="1400" dirty="0" smtClean="0">
              <a:latin typeface="Cambria" panose="02040503050406030204" pitchFamily="18" charset="0"/>
            </a:endParaRPr>
          </a:p>
          <a:p>
            <a:r>
              <a:rPr lang="en-US" sz="1400" dirty="0" smtClean="0">
                <a:latin typeface="Cambria" panose="02040503050406030204" pitchFamily="18" charset="0"/>
              </a:rPr>
              <a:t>Supports GIS maps for drug enforcement zones, registered sex offenders, and others for Prosecutor’s Office.  Expand GIS building grid system for emergency management incident control to include municipal buildings.  Manage the county wide </a:t>
            </a:r>
            <a:r>
              <a:rPr lang="en-US" sz="1400" dirty="0" err="1" smtClean="0">
                <a:latin typeface="Cambria" panose="02040503050406030204" pitchFamily="18" charset="0"/>
              </a:rPr>
              <a:t>cartegraph</a:t>
            </a:r>
            <a:r>
              <a:rPr lang="en-US" sz="1400" dirty="0" smtClean="0">
                <a:latin typeface="Cambria" panose="02040503050406030204" pitchFamily="18" charset="0"/>
              </a:rPr>
              <a:t> asset and work order system.</a:t>
            </a:r>
          </a:p>
          <a:p>
            <a:pPr algn="ctr"/>
            <a:endParaRPr lang="en-US" sz="2400" b="1" dirty="0">
              <a:latin typeface="Cambria" panose="02040503050406030204" pitchFamily="18" charset="0"/>
            </a:endParaRPr>
          </a:p>
          <a:p>
            <a:r>
              <a:rPr lang="en-US" sz="1400" dirty="0">
                <a:latin typeface="Cambria" panose="02040503050406030204" pitchFamily="18" charset="0"/>
              </a:rPr>
              <a:t>Develop an interactive compliant system in </a:t>
            </a:r>
            <a:r>
              <a:rPr lang="en-US" sz="1400" dirty="0" err="1">
                <a:latin typeface="Cambria" panose="02040503050406030204" pitchFamily="18" charset="0"/>
              </a:rPr>
              <a:t>cartegraph</a:t>
            </a:r>
            <a:r>
              <a:rPr lang="en-US" sz="1400" dirty="0">
                <a:latin typeface="Cambria" panose="02040503050406030204" pitchFamily="18" charset="0"/>
              </a:rPr>
              <a:t> to permit citizens to report safety issues on county roads and bridges.</a:t>
            </a:r>
          </a:p>
          <a:p>
            <a:endParaRPr lang="en-US" sz="1400" dirty="0">
              <a:latin typeface="Cambria" panose="02040503050406030204" pitchFamily="18" charset="0"/>
            </a:endParaRPr>
          </a:p>
        </p:txBody>
      </p:sp>
    </p:spTree>
    <p:extLst>
      <p:ext uri="{BB962C8B-B14F-4D97-AF65-F5344CB8AC3E}">
        <p14:creationId xmlns:p14="http://schemas.microsoft.com/office/powerpoint/2010/main" val="159894335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2796</TotalTime>
  <Words>3853</Words>
  <Application>Microsoft Office PowerPoint</Application>
  <PresentationFormat>On-screen Show (4:3)</PresentationFormat>
  <Paragraphs>254</Paragraphs>
  <Slides>25</Slides>
  <Notes>1</Notes>
  <HiddenSlides>0</HiddenSlides>
  <MMClips>0</MMClips>
  <ScaleCrop>false</ScaleCrop>
  <HeadingPairs>
    <vt:vector size="6" baseType="variant">
      <vt:variant>
        <vt:lpstr>Theme</vt:lpstr>
      </vt:variant>
      <vt:variant>
        <vt:i4>1</vt:i4>
      </vt:variant>
      <vt:variant>
        <vt:lpstr>Links</vt:lpstr>
      </vt:variant>
      <vt:variant>
        <vt:i4>4</vt:i4>
      </vt:variant>
      <vt:variant>
        <vt:lpstr>Slide Titles</vt:lpstr>
      </vt:variant>
      <vt:variant>
        <vt:i4>25</vt:i4>
      </vt:variant>
    </vt:vector>
  </HeadingPairs>
  <TitlesOfParts>
    <vt:vector size="30" baseType="lpstr">
      <vt:lpstr>Civic</vt:lpstr>
      <vt:lpstr>\\UCNJFILES\Finance-share$\Budget\2018 Budget\Freeholder Budget Hearings\Excel files\2018 Engineering etc.xlsx!Sheet1!R1C1:R6C5</vt:lpstr>
      <vt:lpstr>\\UCNJFILES\Finance-share$\Budget\2018 Budget\Freeholder Budget Hearings\Excel files\2018 Engineering etc.xlsx!Sheet1!R10C1:R21C5</vt:lpstr>
      <vt:lpstr>\\UCNJFILES\Finance-share$\Budget\2018 Budget\Freeholder Budget Hearings\Excel files\2018 Engineering etc.xlsx!Sheet1!R37C1:R49C5</vt:lpstr>
      <vt:lpstr>\\UCNJFILES\Finance-share$\Budget\2018 Budget\Freeholder Budget Hearings\Excel files\2018 Engineering etc.xlsx!Sheet1!R24C1:R34C5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UCNJ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mzito</dc:creator>
  <cp:lastModifiedBy>mzito</cp:lastModifiedBy>
  <cp:revision>231</cp:revision>
  <cp:lastPrinted>2017-02-27T16:33:41Z</cp:lastPrinted>
  <dcterms:created xsi:type="dcterms:W3CDTF">2013-03-28T18:18:38Z</dcterms:created>
  <dcterms:modified xsi:type="dcterms:W3CDTF">2018-03-02T15:47:26Z</dcterms:modified>
</cp:coreProperties>
</file>