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6" r:id="rId1"/>
    <p:sldMasterId id="2147484204" r:id="rId2"/>
    <p:sldMasterId id="2147484222" r:id="rId3"/>
  </p:sldMasterIdLst>
  <p:notesMasterIdLst>
    <p:notesMasterId r:id="rId26"/>
  </p:notesMasterIdLst>
  <p:handoutMasterIdLst>
    <p:handoutMasterId r:id="rId27"/>
  </p:handoutMasterIdLst>
  <p:sldIdLst>
    <p:sldId id="256" r:id="rId4"/>
    <p:sldId id="341" r:id="rId5"/>
    <p:sldId id="259" r:id="rId6"/>
    <p:sldId id="351" r:id="rId7"/>
    <p:sldId id="345" r:id="rId8"/>
    <p:sldId id="343" r:id="rId9"/>
    <p:sldId id="346" r:id="rId10"/>
    <p:sldId id="320" r:id="rId11"/>
    <p:sldId id="347" r:id="rId12"/>
    <p:sldId id="274" r:id="rId13"/>
    <p:sldId id="333" r:id="rId14"/>
    <p:sldId id="276" r:id="rId15"/>
    <p:sldId id="339" r:id="rId16"/>
    <p:sldId id="283" r:id="rId17"/>
    <p:sldId id="350" r:id="rId18"/>
    <p:sldId id="353" r:id="rId19"/>
    <p:sldId id="272" r:id="rId20"/>
    <p:sldId id="312" r:id="rId21"/>
    <p:sldId id="267" r:id="rId22"/>
    <p:sldId id="354" r:id="rId23"/>
    <p:sldId id="270" r:id="rId24"/>
    <p:sldId id="257" r:id="rId2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798981-ADC3-4AB2-889B-281EF006E130}">
          <p14:sldIdLst>
            <p14:sldId id="256"/>
            <p14:sldId id="341"/>
            <p14:sldId id="259"/>
            <p14:sldId id="351"/>
            <p14:sldId id="345"/>
            <p14:sldId id="343"/>
            <p14:sldId id="346"/>
            <p14:sldId id="320"/>
            <p14:sldId id="347"/>
            <p14:sldId id="274"/>
            <p14:sldId id="333"/>
            <p14:sldId id="276"/>
            <p14:sldId id="339"/>
            <p14:sldId id="283"/>
            <p14:sldId id="350"/>
            <p14:sldId id="353"/>
            <p14:sldId id="272"/>
            <p14:sldId id="312"/>
            <p14:sldId id="267"/>
            <p14:sldId id="354"/>
            <p14:sldId id="270"/>
            <p14:sldId id="25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B88C00"/>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92569" autoAdjust="0"/>
  </p:normalViewPr>
  <p:slideViewPr>
    <p:cSldViewPr snapToGrid="0">
      <p:cViewPr varScale="1">
        <p:scale>
          <a:sx n="115" d="100"/>
          <a:sy n="115" d="100"/>
        </p:scale>
        <p:origin x="126" y="420"/>
      </p:cViewPr>
      <p:guideLst>
        <p:guide orient="horz" pos="2160"/>
        <p:guide pos="3840"/>
      </p:guideLst>
    </p:cSldViewPr>
  </p:slideViewPr>
  <p:outlineViewPr>
    <p:cViewPr>
      <p:scale>
        <a:sx n="33" d="100"/>
        <a:sy n="33" d="100"/>
      </p:scale>
      <p:origin x="0" y="-1830"/>
    </p:cViewPr>
  </p:outlineViewPr>
  <p:notesTextViewPr>
    <p:cViewPr>
      <p:scale>
        <a:sx n="1" d="1"/>
        <a:sy n="1" d="1"/>
      </p:scale>
      <p:origin x="0" y="0"/>
    </p:cViewPr>
  </p:notesTextViewPr>
  <p:notesViewPr>
    <p:cSldViewPr snapToGrid="0">
      <p:cViewPr varScale="1">
        <p:scale>
          <a:sx n="82" d="100"/>
          <a:sy n="82" d="100"/>
        </p:scale>
        <p:origin x="2034"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7E6C48-BD1F-4EF6-A1E5-25BFED1C206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05CEC771-D8B7-4299-9E3E-DEBF9629CBB5}">
      <dgm:prSet phldrT="[Text]" custT="1"/>
      <dgm:spPr/>
      <dgm:t>
        <a:bodyPr/>
        <a:lstStyle/>
        <a:p>
          <a:r>
            <a:rPr lang="en-US" sz="1800" dirty="0"/>
            <a:t>Soft Skills</a:t>
          </a:r>
        </a:p>
      </dgm:t>
    </dgm:pt>
    <dgm:pt modelId="{8F91672F-44B7-44E3-AB77-A03099BC749B}" type="parTrans" cxnId="{F4608DD8-E480-4F13-9A7C-55DEB48AFB71}">
      <dgm:prSet/>
      <dgm:spPr/>
      <dgm:t>
        <a:bodyPr/>
        <a:lstStyle/>
        <a:p>
          <a:endParaRPr lang="en-US"/>
        </a:p>
      </dgm:t>
    </dgm:pt>
    <dgm:pt modelId="{ADDDD5CE-DF67-43AD-BD64-38646DB20DE9}" type="sibTrans" cxnId="{F4608DD8-E480-4F13-9A7C-55DEB48AFB71}">
      <dgm:prSet/>
      <dgm:spPr/>
      <dgm:t>
        <a:bodyPr/>
        <a:lstStyle/>
        <a:p>
          <a:endParaRPr lang="en-US"/>
        </a:p>
      </dgm:t>
    </dgm:pt>
    <dgm:pt modelId="{2C323610-9C24-488E-A36F-42F0824393D6}">
      <dgm:prSet phldrT="[Text]" custT="1"/>
      <dgm:spPr/>
      <dgm:t>
        <a:bodyPr/>
        <a:lstStyle/>
        <a:p>
          <a:r>
            <a:rPr lang="en-US" sz="1800" dirty="0"/>
            <a:t>Workshops</a:t>
          </a:r>
        </a:p>
      </dgm:t>
    </dgm:pt>
    <dgm:pt modelId="{4343F6A4-2E02-456C-96C1-0923C5533740}" type="parTrans" cxnId="{B738B0D3-9DB7-4391-B1BE-C11A39CC1929}">
      <dgm:prSet/>
      <dgm:spPr/>
      <dgm:t>
        <a:bodyPr/>
        <a:lstStyle/>
        <a:p>
          <a:endParaRPr lang="en-US"/>
        </a:p>
      </dgm:t>
    </dgm:pt>
    <dgm:pt modelId="{FDC113B3-292F-4CCF-A78C-3FA775277C01}" type="sibTrans" cxnId="{B738B0D3-9DB7-4391-B1BE-C11A39CC1929}">
      <dgm:prSet/>
      <dgm:spPr/>
      <dgm:t>
        <a:bodyPr/>
        <a:lstStyle/>
        <a:p>
          <a:endParaRPr lang="en-US"/>
        </a:p>
      </dgm:t>
    </dgm:pt>
    <dgm:pt modelId="{3C4571B9-CA56-498C-8D42-0A6376FA6506}">
      <dgm:prSet phldrT="[Text]" custT="1"/>
      <dgm:spPr/>
      <dgm:t>
        <a:bodyPr/>
        <a:lstStyle/>
        <a:p>
          <a:endParaRPr lang="en-US" sz="900" dirty="0"/>
        </a:p>
        <a:p>
          <a:r>
            <a:rPr lang="en-US" sz="1600" dirty="0"/>
            <a:t>Targeted job searches</a:t>
          </a:r>
        </a:p>
        <a:p>
          <a:endParaRPr lang="en-US" sz="900" dirty="0"/>
        </a:p>
        <a:p>
          <a:endParaRPr lang="en-US" sz="900" dirty="0"/>
        </a:p>
      </dgm:t>
    </dgm:pt>
    <dgm:pt modelId="{430E8556-9D5D-46E3-A650-2AB50FE5F4C7}" type="parTrans" cxnId="{5358366B-7A40-4F57-AF6F-F9BFA396AB31}">
      <dgm:prSet/>
      <dgm:spPr/>
      <dgm:t>
        <a:bodyPr/>
        <a:lstStyle/>
        <a:p>
          <a:endParaRPr lang="en-US"/>
        </a:p>
      </dgm:t>
    </dgm:pt>
    <dgm:pt modelId="{778CE75E-B9CF-44AE-8839-BE75C90516CB}" type="sibTrans" cxnId="{5358366B-7A40-4F57-AF6F-F9BFA396AB31}">
      <dgm:prSet/>
      <dgm:spPr/>
      <dgm:t>
        <a:bodyPr/>
        <a:lstStyle/>
        <a:p>
          <a:endParaRPr lang="en-US"/>
        </a:p>
      </dgm:t>
    </dgm:pt>
    <dgm:pt modelId="{A8542885-115E-4020-8018-69C64658B643}">
      <dgm:prSet custT="1"/>
      <dgm:spPr/>
      <dgm:t>
        <a:bodyPr/>
        <a:lstStyle/>
        <a:p>
          <a:r>
            <a:rPr lang="en-US" sz="1600" dirty="0"/>
            <a:t>On the job training</a:t>
          </a:r>
        </a:p>
      </dgm:t>
    </dgm:pt>
    <dgm:pt modelId="{EC124BFA-1FE4-4A11-89B2-97FA555548EB}" type="parTrans" cxnId="{F66B3340-5A61-4BEE-9B10-481C4004DD28}">
      <dgm:prSet/>
      <dgm:spPr/>
      <dgm:t>
        <a:bodyPr/>
        <a:lstStyle/>
        <a:p>
          <a:endParaRPr lang="en-US"/>
        </a:p>
      </dgm:t>
    </dgm:pt>
    <dgm:pt modelId="{60852DF5-155D-446E-9822-71B3710D99D2}" type="sibTrans" cxnId="{F66B3340-5A61-4BEE-9B10-481C4004DD28}">
      <dgm:prSet/>
      <dgm:spPr/>
      <dgm:t>
        <a:bodyPr/>
        <a:lstStyle/>
        <a:p>
          <a:endParaRPr lang="en-US"/>
        </a:p>
      </dgm:t>
    </dgm:pt>
    <dgm:pt modelId="{2603636F-339C-4B1F-94DB-A58A50EC703D}">
      <dgm:prSet custT="1"/>
      <dgm:spPr/>
      <dgm:t>
        <a:bodyPr/>
        <a:lstStyle/>
        <a:p>
          <a:r>
            <a:rPr lang="en-US" sz="1800" dirty="0"/>
            <a:t>Job Fairs</a:t>
          </a:r>
        </a:p>
      </dgm:t>
    </dgm:pt>
    <dgm:pt modelId="{149BB997-D390-46A1-AF60-0B70D3D298D1}" type="parTrans" cxnId="{89385975-C862-4C34-81FB-9B873BA46B92}">
      <dgm:prSet/>
      <dgm:spPr/>
      <dgm:t>
        <a:bodyPr/>
        <a:lstStyle/>
        <a:p>
          <a:endParaRPr lang="en-US"/>
        </a:p>
      </dgm:t>
    </dgm:pt>
    <dgm:pt modelId="{036CBB1F-075C-4F68-9BC5-881DAA49335A}" type="sibTrans" cxnId="{89385975-C862-4C34-81FB-9B873BA46B92}">
      <dgm:prSet/>
      <dgm:spPr/>
      <dgm:t>
        <a:bodyPr/>
        <a:lstStyle/>
        <a:p>
          <a:endParaRPr lang="en-US"/>
        </a:p>
      </dgm:t>
    </dgm:pt>
    <dgm:pt modelId="{8441A00B-70AF-4120-B951-933796509418}">
      <dgm:prSet phldrT="[Text]"/>
      <dgm:spPr/>
      <dgm:t>
        <a:bodyPr/>
        <a:lstStyle/>
        <a:p>
          <a:endParaRPr lang="en-US" dirty="0"/>
        </a:p>
      </dgm:t>
    </dgm:pt>
    <dgm:pt modelId="{BF9A65EC-6F6D-4D1D-9911-23FBC665F80C}" type="sibTrans" cxnId="{43743D00-2C00-427A-812F-A3A80BF01697}">
      <dgm:prSet/>
      <dgm:spPr/>
      <dgm:t>
        <a:bodyPr/>
        <a:lstStyle/>
        <a:p>
          <a:endParaRPr lang="en-US"/>
        </a:p>
      </dgm:t>
    </dgm:pt>
    <dgm:pt modelId="{B1F92FA5-778F-465B-B6E0-29E44D6C0DA9}" type="parTrans" cxnId="{43743D00-2C00-427A-812F-A3A80BF01697}">
      <dgm:prSet/>
      <dgm:spPr/>
      <dgm:t>
        <a:bodyPr/>
        <a:lstStyle/>
        <a:p>
          <a:endParaRPr lang="en-US"/>
        </a:p>
      </dgm:t>
    </dgm:pt>
    <dgm:pt modelId="{E88312A7-36FA-49E7-A874-818351CB596F}" type="pres">
      <dgm:prSet presAssocID="{DB7E6C48-BD1F-4EF6-A1E5-25BFED1C206E}" presName="Name0" presStyleCnt="0">
        <dgm:presLayoutVars>
          <dgm:chPref val="1"/>
          <dgm:dir/>
          <dgm:animOne val="branch"/>
          <dgm:animLvl val="lvl"/>
          <dgm:resizeHandles val="exact"/>
        </dgm:presLayoutVars>
      </dgm:prSet>
      <dgm:spPr/>
      <dgm:t>
        <a:bodyPr/>
        <a:lstStyle/>
        <a:p>
          <a:endParaRPr lang="en-US"/>
        </a:p>
      </dgm:t>
    </dgm:pt>
    <dgm:pt modelId="{F802993E-3EC0-4FC5-96AC-3B5E4760AB94}" type="pres">
      <dgm:prSet presAssocID="{8441A00B-70AF-4120-B951-933796509418}" presName="root1" presStyleCnt="0"/>
      <dgm:spPr/>
    </dgm:pt>
    <dgm:pt modelId="{CCC5DCE2-21E7-415C-B4B6-5C59A6016C69}" type="pres">
      <dgm:prSet presAssocID="{8441A00B-70AF-4120-B951-933796509418}" presName="LevelOneTextNode" presStyleLbl="node0" presStyleIdx="0" presStyleCnt="1" custFlipVert="0" custScaleX="27085" custScaleY="2523">
        <dgm:presLayoutVars>
          <dgm:chPref val="3"/>
        </dgm:presLayoutVars>
      </dgm:prSet>
      <dgm:spPr/>
      <dgm:t>
        <a:bodyPr/>
        <a:lstStyle/>
        <a:p>
          <a:endParaRPr lang="en-US"/>
        </a:p>
      </dgm:t>
    </dgm:pt>
    <dgm:pt modelId="{77A73BCD-BBAE-4FB8-8EBA-E0D686B185A8}" type="pres">
      <dgm:prSet presAssocID="{8441A00B-70AF-4120-B951-933796509418}" presName="level2hierChild" presStyleCnt="0"/>
      <dgm:spPr/>
    </dgm:pt>
    <dgm:pt modelId="{978C8C3A-6EE1-4658-94BF-B63E5CEEE84E}" type="pres">
      <dgm:prSet presAssocID="{8F91672F-44B7-44E3-AB77-A03099BC749B}" presName="conn2-1" presStyleLbl="parChTrans1D2" presStyleIdx="0" presStyleCnt="5"/>
      <dgm:spPr/>
      <dgm:t>
        <a:bodyPr/>
        <a:lstStyle/>
        <a:p>
          <a:endParaRPr lang="en-US"/>
        </a:p>
      </dgm:t>
    </dgm:pt>
    <dgm:pt modelId="{13ABB22F-1C15-4862-A0DD-4BDE396878C2}" type="pres">
      <dgm:prSet presAssocID="{8F91672F-44B7-44E3-AB77-A03099BC749B}" presName="connTx" presStyleLbl="parChTrans1D2" presStyleIdx="0" presStyleCnt="5"/>
      <dgm:spPr/>
      <dgm:t>
        <a:bodyPr/>
        <a:lstStyle/>
        <a:p>
          <a:endParaRPr lang="en-US"/>
        </a:p>
      </dgm:t>
    </dgm:pt>
    <dgm:pt modelId="{FF5A8327-0C55-4E10-8E9F-94307B7CC2AD}" type="pres">
      <dgm:prSet presAssocID="{05CEC771-D8B7-4299-9E3E-DEBF9629CBB5}" presName="root2" presStyleCnt="0"/>
      <dgm:spPr/>
    </dgm:pt>
    <dgm:pt modelId="{23DDD39E-26A6-4DA7-B82F-1A8B628C6C39}" type="pres">
      <dgm:prSet presAssocID="{05CEC771-D8B7-4299-9E3E-DEBF9629CBB5}" presName="LevelTwoTextNode" presStyleLbl="node2" presStyleIdx="0" presStyleCnt="5" custLinFactNeighborX="-505" custLinFactNeighborY="-82">
        <dgm:presLayoutVars>
          <dgm:chPref val="3"/>
        </dgm:presLayoutVars>
      </dgm:prSet>
      <dgm:spPr/>
      <dgm:t>
        <a:bodyPr/>
        <a:lstStyle/>
        <a:p>
          <a:endParaRPr lang="en-US"/>
        </a:p>
      </dgm:t>
    </dgm:pt>
    <dgm:pt modelId="{FC8F512D-C57A-4C2E-99FA-24F0183C0808}" type="pres">
      <dgm:prSet presAssocID="{05CEC771-D8B7-4299-9E3E-DEBF9629CBB5}" presName="level3hierChild" presStyleCnt="0"/>
      <dgm:spPr/>
    </dgm:pt>
    <dgm:pt modelId="{03B10D21-221C-45D6-9E96-138FFBBDC1D3}" type="pres">
      <dgm:prSet presAssocID="{4343F6A4-2E02-456C-96C1-0923C5533740}" presName="conn2-1" presStyleLbl="parChTrans1D2" presStyleIdx="1" presStyleCnt="5"/>
      <dgm:spPr/>
      <dgm:t>
        <a:bodyPr/>
        <a:lstStyle/>
        <a:p>
          <a:endParaRPr lang="en-US"/>
        </a:p>
      </dgm:t>
    </dgm:pt>
    <dgm:pt modelId="{0C7F481B-0BEF-4227-A264-D364759F4DAD}" type="pres">
      <dgm:prSet presAssocID="{4343F6A4-2E02-456C-96C1-0923C5533740}" presName="connTx" presStyleLbl="parChTrans1D2" presStyleIdx="1" presStyleCnt="5"/>
      <dgm:spPr/>
      <dgm:t>
        <a:bodyPr/>
        <a:lstStyle/>
        <a:p>
          <a:endParaRPr lang="en-US"/>
        </a:p>
      </dgm:t>
    </dgm:pt>
    <dgm:pt modelId="{664D23A9-DA2F-41A7-B9CF-762DFCCFC9EB}" type="pres">
      <dgm:prSet presAssocID="{2C323610-9C24-488E-A36F-42F0824393D6}" presName="root2" presStyleCnt="0"/>
      <dgm:spPr/>
    </dgm:pt>
    <dgm:pt modelId="{A8C3FF3F-29A2-4239-A8EE-1F15760BC1A1}" type="pres">
      <dgm:prSet presAssocID="{2C323610-9C24-488E-A36F-42F0824393D6}" presName="LevelTwoTextNode" presStyleLbl="node2" presStyleIdx="1" presStyleCnt="5">
        <dgm:presLayoutVars>
          <dgm:chPref val="3"/>
        </dgm:presLayoutVars>
      </dgm:prSet>
      <dgm:spPr/>
      <dgm:t>
        <a:bodyPr/>
        <a:lstStyle/>
        <a:p>
          <a:endParaRPr lang="en-US"/>
        </a:p>
      </dgm:t>
    </dgm:pt>
    <dgm:pt modelId="{2396135A-E105-4BC2-9A78-24B938DF4F93}" type="pres">
      <dgm:prSet presAssocID="{2C323610-9C24-488E-A36F-42F0824393D6}" presName="level3hierChild" presStyleCnt="0"/>
      <dgm:spPr/>
    </dgm:pt>
    <dgm:pt modelId="{354759B3-778A-4703-8AFD-E06721CDF335}" type="pres">
      <dgm:prSet presAssocID="{430E8556-9D5D-46E3-A650-2AB50FE5F4C7}" presName="conn2-1" presStyleLbl="parChTrans1D2" presStyleIdx="2" presStyleCnt="5"/>
      <dgm:spPr/>
      <dgm:t>
        <a:bodyPr/>
        <a:lstStyle/>
        <a:p>
          <a:endParaRPr lang="en-US"/>
        </a:p>
      </dgm:t>
    </dgm:pt>
    <dgm:pt modelId="{512571FB-5C0F-4ECA-8C14-C303F39A1002}" type="pres">
      <dgm:prSet presAssocID="{430E8556-9D5D-46E3-A650-2AB50FE5F4C7}" presName="connTx" presStyleLbl="parChTrans1D2" presStyleIdx="2" presStyleCnt="5"/>
      <dgm:spPr/>
      <dgm:t>
        <a:bodyPr/>
        <a:lstStyle/>
        <a:p>
          <a:endParaRPr lang="en-US"/>
        </a:p>
      </dgm:t>
    </dgm:pt>
    <dgm:pt modelId="{80C76E0A-8FF5-47D8-8CB8-F6B71BF7803C}" type="pres">
      <dgm:prSet presAssocID="{3C4571B9-CA56-498C-8D42-0A6376FA6506}" presName="root2" presStyleCnt="0"/>
      <dgm:spPr/>
    </dgm:pt>
    <dgm:pt modelId="{B1BA7265-9E02-46C4-8DD6-196FCDB85D9A}" type="pres">
      <dgm:prSet presAssocID="{3C4571B9-CA56-498C-8D42-0A6376FA6506}" presName="LevelTwoTextNode" presStyleLbl="node2" presStyleIdx="2" presStyleCnt="5" custLinFactNeighborX="-506" custLinFactNeighborY="733">
        <dgm:presLayoutVars>
          <dgm:chPref val="3"/>
        </dgm:presLayoutVars>
      </dgm:prSet>
      <dgm:spPr/>
      <dgm:t>
        <a:bodyPr/>
        <a:lstStyle/>
        <a:p>
          <a:endParaRPr lang="en-US"/>
        </a:p>
      </dgm:t>
    </dgm:pt>
    <dgm:pt modelId="{F88923DA-017B-407C-8240-8F6E007EF3EC}" type="pres">
      <dgm:prSet presAssocID="{3C4571B9-CA56-498C-8D42-0A6376FA6506}" presName="level3hierChild" presStyleCnt="0"/>
      <dgm:spPr/>
    </dgm:pt>
    <dgm:pt modelId="{281E999A-2C83-4524-920F-4F82067B24DC}" type="pres">
      <dgm:prSet presAssocID="{EC124BFA-1FE4-4A11-89B2-97FA555548EB}" presName="conn2-1" presStyleLbl="parChTrans1D2" presStyleIdx="3" presStyleCnt="5"/>
      <dgm:spPr/>
      <dgm:t>
        <a:bodyPr/>
        <a:lstStyle/>
        <a:p>
          <a:endParaRPr lang="en-US"/>
        </a:p>
      </dgm:t>
    </dgm:pt>
    <dgm:pt modelId="{35F5CA87-01BD-49E4-90C6-BF512A61A0E4}" type="pres">
      <dgm:prSet presAssocID="{EC124BFA-1FE4-4A11-89B2-97FA555548EB}" presName="connTx" presStyleLbl="parChTrans1D2" presStyleIdx="3" presStyleCnt="5"/>
      <dgm:spPr/>
      <dgm:t>
        <a:bodyPr/>
        <a:lstStyle/>
        <a:p>
          <a:endParaRPr lang="en-US"/>
        </a:p>
      </dgm:t>
    </dgm:pt>
    <dgm:pt modelId="{DEF87BD6-213A-4D9F-817E-08A4CDE3E847}" type="pres">
      <dgm:prSet presAssocID="{A8542885-115E-4020-8018-69C64658B643}" presName="root2" presStyleCnt="0"/>
      <dgm:spPr/>
    </dgm:pt>
    <dgm:pt modelId="{9B76D28E-627C-413A-947F-3A97B6FD43FD}" type="pres">
      <dgm:prSet presAssocID="{A8542885-115E-4020-8018-69C64658B643}" presName="LevelTwoTextNode" presStyleLbl="node2" presStyleIdx="3" presStyleCnt="5">
        <dgm:presLayoutVars>
          <dgm:chPref val="3"/>
        </dgm:presLayoutVars>
      </dgm:prSet>
      <dgm:spPr/>
      <dgm:t>
        <a:bodyPr/>
        <a:lstStyle/>
        <a:p>
          <a:endParaRPr lang="en-US"/>
        </a:p>
      </dgm:t>
    </dgm:pt>
    <dgm:pt modelId="{398B57D0-402D-402E-BB69-7756A0EFD0C3}" type="pres">
      <dgm:prSet presAssocID="{A8542885-115E-4020-8018-69C64658B643}" presName="level3hierChild" presStyleCnt="0"/>
      <dgm:spPr/>
    </dgm:pt>
    <dgm:pt modelId="{D4650E4F-105A-4D20-8075-727CFA55CD8F}" type="pres">
      <dgm:prSet presAssocID="{149BB997-D390-46A1-AF60-0B70D3D298D1}" presName="conn2-1" presStyleLbl="parChTrans1D2" presStyleIdx="4" presStyleCnt="5"/>
      <dgm:spPr/>
      <dgm:t>
        <a:bodyPr/>
        <a:lstStyle/>
        <a:p>
          <a:endParaRPr lang="en-US"/>
        </a:p>
      </dgm:t>
    </dgm:pt>
    <dgm:pt modelId="{C28A31F1-D9F7-4EE7-BE3B-D14A351BFB73}" type="pres">
      <dgm:prSet presAssocID="{149BB997-D390-46A1-AF60-0B70D3D298D1}" presName="connTx" presStyleLbl="parChTrans1D2" presStyleIdx="4" presStyleCnt="5"/>
      <dgm:spPr/>
      <dgm:t>
        <a:bodyPr/>
        <a:lstStyle/>
        <a:p>
          <a:endParaRPr lang="en-US"/>
        </a:p>
      </dgm:t>
    </dgm:pt>
    <dgm:pt modelId="{A905DE16-ED69-492F-B841-495134898BAC}" type="pres">
      <dgm:prSet presAssocID="{2603636F-339C-4B1F-94DB-A58A50EC703D}" presName="root2" presStyleCnt="0"/>
      <dgm:spPr/>
    </dgm:pt>
    <dgm:pt modelId="{D8851044-60FD-41E8-A4AC-1F2E2021D401}" type="pres">
      <dgm:prSet presAssocID="{2603636F-339C-4B1F-94DB-A58A50EC703D}" presName="LevelTwoTextNode" presStyleLbl="node2" presStyleIdx="4" presStyleCnt="5">
        <dgm:presLayoutVars>
          <dgm:chPref val="3"/>
        </dgm:presLayoutVars>
      </dgm:prSet>
      <dgm:spPr/>
      <dgm:t>
        <a:bodyPr/>
        <a:lstStyle/>
        <a:p>
          <a:endParaRPr lang="en-US"/>
        </a:p>
      </dgm:t>
    </dgm:pt>
    <dgm:pt modelId="{FBB2208F-EA01-4FAB-9C85-FADD1886847F}" type="pres">
      <dgm:prSet presAssocID="{2603636F-339C-4B1F-94DB-A58A50EC703D}" presName="level3hierChild" presStyleCnt="0"/>
      <dgm:spPr/>
    </dgm:pt>
  </dgm:ptLst>
  <dgm:cxnLst>
    <dgm:cxn modelId="{01682A1A-2F04-4645-BCFA-D33224076EC3}" type="presOf" srcId="{2C323610-9C24-488E-A36F-42F0824393D6}" destId="{A8C3FF3F-29A2-4239-A8EE-1F15760BC1A1}" srcOrd="0" destOrd="0" presId="urn:microsoft.com/office/officeart/2008/layout/HorizontalMultiLevelHierarchy"/>
    <dgm:cxn modelId="{3A5E3952-C906-4D03-A920-2EF3501DF87F}" type="presOf" srcId="{8F91672F-44B7-44E3-AB77-A03099BC749B}" destId="{13ABB22F-1C15-4862-A0DD-4BDE396878C2}" srcOrd="1" destOrd="0" presId="urn:microsoft.com/office/officeart/2008/layout/HorizontalMultiLevelHierarchy"/>
    <dgm:cxn modelId="{63367AD4-67C8-4ED1-91F2-4FA92CF71874}" type="presOf" srcId="{EC124BFA-1FE4-4A11-89B2-97FA555548EB}" destId="{281E999A-2C83-4524-920F-4F82067B24DC}" srcOrd="0" destOrd="0" presId="urn:microsoft.com/office/officeart/2008/layout/HorizontalMultiLevelHierarchy"/>
    <dgm:cxn modelId="{7F1F69AD-8A16-4211-A87F-F0CEBDB317AD}" type="presOf" srcId="{2603636F-339C-4B1F-94DB-A58A50EC703D}" destId="{D8851044-60FD-41E8-A4AC-1F2E2021D401}" srcOrd="0" destOrd="0" presId="urn:microsoft.com/office/officeart/2008/layout/HorizontalMultiLevelHierarchy"/>
    <dgm:cxn modelId="{8E2B9F01-DB42-496B-A12A-00029F455405}" type="presOf" srcId="{430E8556-9D5D-46E3-A650-2AB50FE5F4C7}" destId="{354759B3-778A-4703-8AFD-E06721CDF335}" srcOrd="0" destOrd="0" presId="urn:microsoft.com/office/officeart/2008/layout/HorizontalMultiLevelHierarchy"/>
    <dgm:cxn modelId="{6DCD4D3F-6A52-45D8-AEDF-E5F4AC9C1A33}" type="presOf" srcId="{430E8556-9D5D-46E3-A650-2AB50FE5F4C7}" destId="{512571FB-5C0F-4ECA-8C14-C303F39A1002}" srcOrd="1" destOrd="0" presId="urn:microsoft.com/office/officeart/2008/layout/HorizontalMultiLevelHierarchy"/>
    <dgm:cxn modelId="{9BF5DC02-BC7C-4D90-8F1D-70E2CD027FD6}" type="presOf" srcId="{4343F6A4-2E02-456C-96C1-0923C5533740}" destId="{0C7F481B-0BEF-4227-A264-D364759F4DAD}" srcOrd="1" destOrd="0" presId="urn:microsoft.com/office/officeart/2008/layout/HorizontalMultiLevelHierarchy"/>
    <dgm:cxn modelId="{F66B3340-5A61-4BEE-9B10-481C4004DD28}" srcId="{8441A00B-70AF-4120-B951-933796509418}" destId="{A8542885-115E-4020-8018-69C64658B643}" srcOrd="3" destOrd="0" parTransId="{EC124BFA-1FE4-4A11-89B2-97FA555548EB}" sibTransId="{60852DF5-155D-446E-9822-71B3710D99D2}"/>
    <dgm:cxn modelId="{59723A2E-304D-4936-8F2C-5C3DAF89F87B}" type="presOf" srcId="{149BB997-D390-46A1-AF60-0B70D3D298D1}" destId="{C28A31F1-D9F7-4EE7-BE3B-D14A351BFB73}" srcOrd="1" destOrd="0" presId="urn:microsoft.com/office/officeart/2008/layout/HorizontalMultiLevelHierarchy"/>
    <dgm:cxn modelId="{F04975A5-8A02-41E6-B110-FA0644782740}" type="presOf" srcId="{A8542885-115E-4020-8018-69C64658B643}" destId="{9B76D28E-627C-413A-947F-3A97B6FD43FD}" srcOrd="0" destOrd="0" presId="urn:microsoft.com/office/officeart/2008/layout/HorizontalMultiLevelHierarchy"/>
    <dgm:cxn modelId="{B738B0D3-9DB7-4391-B1BE-C11A39CC1929}" srcId="{8441A00B-70AF-4120-B951-933796509418}" destId="{2C323610-9C24-488E-A36F-42F0824393D6}" srcOrd="1" destOrd="0" parTransId="{4343F6A4-2E02-456C-96C1-0923C5533740}" sibTransId="{FDC113B3-292F-4CCF-A78C-3FA775277C01}"/>
    <dgm:cxn modelId="{EAE5800C-2496-48EA-BE45-3DCA41753A2C}" type="presOf" srcId="{3C4571B9-CA56-498C-8D42-0A6376FA6506}" destId="{B1BA7265-9E02-46C4-8DD6-196FCDB85D9A}" srcOrd="0" destOrd="0" presId="urn:microsoft.com/office/officeart/2008/layout/HorizontalMultiLevelHierarchy"/>
    <dgm:cxn modelId="{43743D00-2C00-427A-812F-A3A80BF01697}" srcId="{DB7E6C48-BD1F-4EF6-A1E5-25BFED1C206E}" destId="{8441A00B-70AF-4120-B951-933796509418}" srcOrd="0" destOrd="0" parTransId="{B1F92FA5-778F-465B-B6E0-29E44D6C0DA9}" sibTransId="{BF9A65EC-6F6D-4D1D-9911-23FBC665F80C}"/>
    <dgm:cxn modelId="{C44270CC-C9C9-4F9A-AE8B-FEA64F48AE0B}" type="presOf" srcId="{8F91672F-44B7-44E3-AB77-A03099BC749B}" destId="{978C8C3A-6EE1-4658-94BF-B63E5CEEE84E}" srcOrd="0" destOrd="0" presId="urn:microsoft.com/office/officeart/2008/layout/HorizontalMultiLevelHierarchy"/>
    <dgm:cxn modelId="{A081E844-5D4D-4B6A-869E-A99A42DBDCD5}" type="presOf" srcId="{EC124BFA-1FE4-4A11-89B2-97FA555548EB}" destId="{35F5CA87-01BD-49E4-90C6-BF512A61A0E4}" srcOrd="1" destOrd="0" presId="urn:microsoft.com/office/officeart/2008/layout/HorizontalMultiLevelHierarchy"/>
    <dgm:cxn modelId="{57311084-99F3-4629-BF91-AA231C90B586}" type="presOf" srcId="{4343F6A4-2E02-456C-96C1-0923C5533740}" destId="{03B10D21-221C-45D6-9E96-138FFBBDC1D3}" srcOrd="0" destOrd="0" presId="urn:microsoft.com/office/officeart/2008/layout/HorizontalMultiLevelHierarchy"/>
    <dgm:cxn modelId="{62E2C88B-8673-4A92-A630-5F573804296C}" type="presOf" srcId="{8441A00B-70AF-4120-B951-933796509418}" destId="{CCC5DCE2-21E7-415C-B4B6-5C59A6016C69}" srcOrd="0" destOrd="0" presId="urn:microsoft.com/office/officeart/2008/layout/HorizontalMultiLevelHierarchy"/>
    <dgm:cxn modelId="{2019CA55-35A2-40B6-A135-DEFF90BACDF1}" type="presOf" srcId="{149BB997-D390-46A1-AF60-0B70D3D298D1}" destId="{D4650E4F-105A-4D20-8075-727CFA55CD8F}" srcOrd="0" destOrd="0" presId="urn:microsoft.com/office/officeart/2008/layout/HorizontalMultiLevelHierarchy"/>
    <dgm:cxn modelId="{5358366B-7A40-4F57-AF6F-F9BFA396AB31}" srcId="{8441A00B-70AF-4120-B951-933796509418}" destId="{3C4571B9-CA56-498C-8D42-0A6376FA6506}" srcOrd="2" destOrd="0" parTransId="{430E8556-9D5D-46E3-A650-2AB50FE5F4C7}" sibTransId="{778CE75E-B9CF-44AE-8839-BE75C90516CB}"/>
    <dgm:cxn modelId="{F4608DD8-E480-4F13-9A7C-55DEB48AFB71}" srcId="{8441A00B-70AF-4120-B951-933796509418}" destId="{05CEC771-D8B7-4299-9E3E-DEBF9629CBB5}" srcOrd="0" destOrd="0" parTransId="{8F91672F-44B7-44E3-AB77-A03099BC749B}" sibTransId="{ADDDD5CE-DF67-43AD-BD64-38646DB20DE9}"/>
    <dgm:cxn modelId="{89385975-C862-4C34-81FB-9B873BA46B92}" srcId="{8441A00B-70AF-4120-B951-933796509418}" destId="{2603636F-339C-4B1F-94DB-A58A50EC703D}" srcOrd="4" destOrd="0" parTransId="{149BB997-D390-46A1-AF60-0B70D3D298D1}" sibTransId="{036CBB1F-075C-4F68-9BC5-881DAA49335A}"/>
    <dgm:cxn modelId="{68896BED-5B52-49F8-B294-EE1D9ABA07E3}" type="presOf" srcId="{05CEC771-D8B7-4299-9E3E-DEBF9629CBB5}" destId="{23DDD39E-26A6-4DA7-B82F-1A8B628C6C39}" srcOrd="0" destOrd="0" presId="urn:microsoft.com/office/officeart/2008/layout/HorizontalMultiLevelHierarchy"/>
    <dgm:cxn modelId="{F64AC6D4-FA06-4013-AEDE-3FFBE000F542}" type="presOf" srcId="{DB7E6C48-BD1F-4EF6-A1E5-25BFED1C206E}" destId="{E88312A7-36FA-49E7-A874-818351CB596F}" srcOrd="0" destOrd="0" presId="urn:microsoft.com/office/officeart/2008/layout/HorizontalMultiLevelHierarchy"/>
    <dgm:cxn modelId="{D84EC0B2-2CA6-4E84-8688-3070364222B8}" type="presParOf" srcId="{E88312A7-36FA-49E7-A874-818351CB596F}" destId="{F802993E-3EC0-4FC5-96AC-3B5E4760AB94}" srcOrd="0" destOrd="0" presId="urn:microsoft.com/office/officeart/2008/layout/HorizontalMultiLevelHierarchy"/>
    <dgm:cxn modelId="{02DD1EB4-056E-40B5-B77A-34334E5C3A23}" type="presParOf" srcId="{F802993E-3EC0-4FC5-96AC-3B5E4760AB94}" destId="{CCC5DCE2-21E7-415C-B4B6-5C59A6016C69}" srcOrd="0" destOrd="0" presId="urn:microsoft.com/office/officeart/2008/layout/HorizontalMultiLevelHierarchy"/>
    <dgm:cxn modelId="{B3F70042-2089-4419-A50B-E702C01E36B8}" type="presParOf" srcId="{F802993E-3EC0-4FC5-96AC-3B5E4760AB94}" destId="{77A73BCD-BBAE-4FB8-8EBA-E0D686B185A8}" srcOrd="1" destOrd="0" presId="urn:microsoft.com/office/officeart/2008/layout/HorizontalMultiLevelHierarchy"/>
    <dgm:cxn modelId="{DAAF831A-4EBB-4BC7-9993-2FA926709C10}" type="presParOf" srcId="{77A73BCD-BBAE-4FB8-8EBA-E0D686B185A8}" destId="{978C8C3A-6EE1-4658-94BF-B63E5CEEE84E}" srcOrd="0" destOrd="0" presId="urn:microsoft.com/office/officeart/2008/layout/HorizontalMultiLevelHierarchy"/>
    <dgm:cxn modelId="{71DADD9E-9157-484F-921C-F4F5D3452A0A}" type="presParOf" srcId="{978C8C3A-6EE1-4658-94BF-B63E5CEEE84E}" destId="{13ABB22F-1C15-4862-A0DD-4BDE396878C2}" srcOrd="0" destOrd="0" presId="urn:microsoft.com/office/officeart/2008/layout/HorizontalMultiLevelHierarchy"/>
    <dgm:cxn modelId="{8B13428F-94D4-46A7-A346-4A8D3D12466D}" type="presParOf" srcId="{77A73BCD-BBAE-4FB8-8EBA-E0D686B185A8}" destId="{FF5A8327-0C55-4E10-8E9F-94307B7CC2AD}" srcOrd="1" destOrd="0" presId="urn:microsoft.com/office/officeart/2008/layout/HorizontalMultiLevelHierarchy"/>
    <dgm:cxn modelId="{3C7CEDB5-E5A5-42EB-8695-C775E4EB83B4}" type="presParOf" srcId="{FF5A8327-0C55-4E10-8E9F-94307B7CC2AD}" destId="{23DDD39E-26A6-4DA7-B82F-1A8B628C6C39}" srcOrd="0" destOrd="0" presId="urn:microsoft.com/office/officeart/2008/layout/HorizontalMultiLevelHierarchy"/>
    <dgm:cxn modelId="{55BC8078-B1C5-4583-9FCA-05DF94D7B357}" type="presParOf" srcId="{FF5A8327-0C55-4E10-8E9F-94307B7CC2AD}" destId="{FC8F512D-C57A-4C2E-99FA-24F0183C0808}" srcOrd="1" destOrd="0" presId="urn:microsoft.com/office/officeart/2008/layout/HorizontalMultiLevelHierarchy"/>
    <dgm:cxn modelId="{BD52F477-996C-4092-A279-80A58B6DE652}" type="presParOf" srcId="{77A73BCD-BBAE-4FB8-8EBA-E0D686B185A8}" destId="{03B10D21-221C-45D6-9E96-138FFBBDC1D3}" srcOrd="2" destOrd="0" presId="urn:microsoft.com/office/officeart/2008/layout/HorizontalMultiLevelHierarchy"/>
    <dgm:cxn modelId="{11861295-1ACB-440F-B221-E933B87DE6E0}" type="presParOf" srcId="{03B10D21-221C-45D6-9E96-138FFBBDC1D3}" destId="{0C7F481B-0BEF-4227-A264-D364759F4DAD}" srcOrd="0" destOrd="0" presId="urn:microsoft.com/office/officeart/2008/layout/HorizontalMultiLevelHierarchy"/>
    <dgm:cxn modelId="{2385448F-67D3-41E6-97EB-3AFD5A57C129}" type="presParOf" srcId="{77A73BCD-BBAE-4FB8-8EBA-E0D686B185A8}" destId="{664D23A9-DA2F-41A7-B9CF-762DFCCFC9EB}" srcOrd="3" destOrd="0" presId="urn:microsoft.com/office/officeart/2008/layout/HorizontalMultiLevelHierarchy"/>
    <dgm:cxn modelId="{D5582A77-4A57-4490-8B81-0B724D16C989}" type="presParOf" srcId="{664D23A9-DA2F-41A7-B9CF-762DFCCFC9EB}" destId="{A8C3FF3F-29A2-4239-A8EE-1F15760BC1A1}" srcOrd="0" destOrd="0" presId="urn:microsoft.com/office/officeart/2008/layout/HorizontalMultiLevelHierarchy"/>
    <dgm:cxn modelId="{844A7031-B183-420A-8764-46AFD0F2F45F}" type="presParOf" srcId="{664D23A9-DA2F-41A7-B9CF-762DFCCFC9EB}" destId="{2396135A-E105-4BC2-9A78-24B938DF4F93}" srcOrd="1" destOrd="0" presId="urn:microsoft.com/office/officeart/2008/layout/HorizontalMultiLevelHierarchy"/>
    <dgm:cxn modelId="{ED7C969B-6919-4B26-951E-316BCE36D4F5}" type="presParOf" srcId="{77A73BCD-BBAE-4FB8-8EBA-E0D686B185A8}" destId="{354759B3-778A-4703-8AFD-E06721CDF335}" srcOrd="4" destOrd="0" presId="urn:microsoft.com/office/officeart/2008/layout/HorizontalMultiLevelHierarchy"/>
    <dgm:cxn modelId="{51CD502E-1A4D-4399-83EE-4AF88863853B}" type="presParOf" srcId="{354759B3-778A-4703-8AFD-E06721CDF335}" destId="{512571FB-5C0F-4ECA-8C14-C303F39A1002}" srcOrd="0" destOrd="0" presId="urn:microsoft.com/office/officeart/2008/layout/HorizontalMultiLevelHierarchy"/>
    <dgm:cxn modelId="{16846564-705F-476D-A825-1DB33F1353F2}" type="presParOf" srcId="{77A73BCD-BBAE-4FB8-8EBA-E0D686B185A8}" destId="{80C76E0A-8FF5-47D8-8CB8-F6B71BF7803C}" srcOrd="5" destOrd="0" presId="urn:microsoft.com/office/officeart/2008/layout/HorizontalMultiLevelHierarchy"/>
    <dgm:cxn modelId="{18D067B4-51E4-4282-BB6E-3C675CA12215}" type="presParOf" srcId="{80C76E0A-8FF5-47D8-8CB8-F6B71BF7803C}" destId="{B1BA7265-9E02-46C4-8DD6-196FCDB85D9A}" srcOrd="0" destOrd="0" presId="urn:microsoft.com/office/officeart/2008/layout/HorizontalMultiLevelHierarchy"/>
    <dgm:cxn modelId="{FA0AAF8B-A653-40FA-8691-94D648EFBC03}" type="presParOf" srcId="{80C76E0A-8FF5-47D8-8CB8-F6B71BF7803C}" destId="{F88923DA-017B-407C-8240-8F6E007EF3EC}" srcOrd="1" destOrd="0" presId="urn:microsoft.com/office/officeart/2008/layout/HorizontalMultiLevelHierarchy"/>
    <dgm:cxn modelId="{9A74B97D-6A59-4B5B-84F4-5BB5E3B746C5}" type="presParOf" srcId="{77A73BCD-BBAE-4FB8-8EBA-E0D686B185A8}" destId="{281E999A-2C83-4524-920F-4F82067B24DC}" srcOrd="6" destOrd="0" presId="urn:microsoft.com/office/officeart/2008/layout/HorizontalMultiLevelHierarchy"/>
    <dgm:cxn modelId="{6F0B4C80-D5DB-45AA-9A71-C306E33FE66F}" type="presParOf" srcId="{281E999A-2C83-4524-920F-4F82067B24DC}" destId="{35F5CA87-01BD-49E4-90C6-BF512A61A0E4}" srcOrd="0" destOrd="0" presId="urn:microsoft.com/office/officeart/2008/layout/HorizontalMultiLevelHierarchy"/>
    <dgm:cxn modelId="{62F3D1BB-0ACC-4C0E-98DC-441C228AF1FB}" type="presParOf" srcId="{77A73BCD-BBAE-4FB8-8EBA-E0D686B185A8}" destId="{DEF87BD6-213A-4D9F-817E-08A4CDE3E847}" srcOrd="7" destOrd="0" presId="urn:microsoft.com/office/officeart/2008/layout/HorizontalMultiLevelHierarchy"/>
    <dgm:cxn modelId="{53AB44FA-1B93-4607-A652-057E32FA885B}" type="presParOf" srcId="{DEF87BD6-213A-4D9F-817E-08A4CDE3E847}" destId="{9B76D28E-627C-413A-947F-3A97B6FD43FD}" srcOrd="0" destOrd="0" presId="urn:microsoft.com/office/officeart/2008/layout/HorizontalMultiLevelHierarchy"/>
    <dgm:cxn modelId="{5A684A24-F1E3-42D8-9394-C8BE717ED01D}" type="presParOf" srcId="{DEF87BD6-213A-4D9F-817E-08A4CDE3E847}" destId="{398B57D0-402D-402E-BB69-7756A0EFD0C3}" srcOrd="1" destOrd="0" presId="urn:microsoft.com/office/officeart/2008/layout/HorizontalMultiLevelHierarchy"/>
    <dgm:cxn modelId="{06FBC38B-0338-4BC6-B568-818DE75609D1}" type="presParOf" srcId="{77A73BCD-BBAE-4FB8-8EBA-E0D686B185A8}" destId="{D4650E4F-105A-4D20-8075-727CFA55CD8F}" srcOrd="8" destOrd="0" presId="urn:microsoft.com/office/officeart/2008/layout/HorizontalMultiLevelHierarchy"/>
    <dgm:cxn modelId="{4558FD3F-ED8A-4350-86E9-12478C7D8BA4}" type="presParOf" srcId="{D4650E4F-105A-4D20-8075-727CFA55CD8F}" destId="{C28A31F1-D9F7-4EE7-BE3B-D14A351BFB73}" srcOrd="0" destOrd="0" presId="urn:microsoft.com/office/officeart/2008/layout/HorizontalMultiLevelHierarchy"/>
    <dgm:cxn modelId="{796A9DDF-B5F2-4B28-B15C-9776631744F9}" type="presParOf" srcId="{77A73BCD-BBAE-4FB8-8EBA-E0D686B185A8}" destId="{A905DE16-ED69-492F-B841-495134898BAC}" srcOrd="9" destOrd="0" presId="urn:microsoft.com/office/officeart/2008/layout/HorizontalMultiLevelHierarchy"/>
    <dgm:cxn modelId="{7B1B6A47-722A-4CE2-BE5A-A01C062AF9B9}" type="presParOf" srcId="{A905DE16-ED69-492F-B841-495134898BAC}" destId="{D8851044-60FD-41E8-A4AC-1F2E2021D401}" srcOrd="0" destOrd="0" presId="urn:microsoft.com/office/officeart/2008/layout/HorizontalMultiLevelHierarchy"/>
    <dgm:cxn modelId="{1A9622EA-C8A0-4D18-B117-4D59BA8C527F}" type="presParOf" srcId="{A905DE16-ED69-492F-B841-495134898BAC}" destId="{FBB2208F-EA01-4FAB-9C85-FADD1886847F}"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6434"/>
          </a:xfrm>
          <a:prstGeom prst="rect">
            <a:avLst/>
          </a:prstGeom>
        </p:spPr>
        <p:txBody>
          <a:bodyPr vert="horz" lIns="92443" tIns="46221" rIns="92443" bIns="46221"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6434"/>
          </a:xfrm>
          <a:prstGeom prst="rect">
            <a:avLst/>
          </a:prstGeom>
        </p:spPr>
        <p:txBody>
          <a:bodyPr vert="horz" lIns="92443" tIns="46221" rIns="92443" bIns="46221" rtlCol="0"/>
          <a:lstStyle>
            <a:lvl1pPr algn="r">
              <a:defRPr sz="1200"/>
            </a:lvl1pPr>
          </a:lstStyle>
          <a:p>
            <a:fld id="{6CCA1002-24F5-46C4-AD1B-F825EA56F7A7}" type="datetimeFigureOut">
              <a:rPr lang="en-US" smtClean="0"/>
              <a:pPr/>
              <a:t>11/30/2020</a:t>
            </a:fld>
            <a:endParaRPr lang="en-US"/>
          </a:p>
        </p:txBody>
      </p:sp>
      <p:sp>
        <p:nvSpPr>
          <p:cNvPr id="4" name="Footer Placeholder 3"/>
          <p:cNvSpPr>
            <a:spLocks noGrp="1"/>
          </p:cNvSpPr>
          <p:nvPr>
            <p:ph type="ftr" sz="quarter" idx="2"/>
          </p:nvPr>
        </p:nvSpPr>
        <p:spPr>
          <a:xfrm>
            <a:off x="2" y="8829970"/>
            <a:ext cx="3037840" cy="466433"/>
          </a:xfrm>
          <a:prstGeom prst="rect">
            <a:avLst/>
          </a:prstGeom>
        </p:spPr>
        <p:txBody>
          <a:bodyPr vert="horz" lIns="92443" tIns="46221" rIns="92443" bIns="46221"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70"/>
            <a:ext cx="3037840" cy="466433"/>
          </a:xfrm>
          <a:prstGeom prst="rect">
            <a:avLst/>
          </a:prstGeom>
        </p:spPr>
        <p:txBody>
          <a:bodyPr vert="horz" lIns="92443" tIns="46221" rIns="92443" bIns="46221" rtlCol="0" anchor="b"/>
          <a:lstStyle>
            <a:lvl1pPr algn="r">
              <a:defRPr sz="1200"/>
            </a:lvl1pPr>
          </a:lstStyle>
          <a:p>
            <a:fld id="{F350E4BA-6D08-44F4-B0F7-596DCA256EA3}" type="slidenum">
              <a:rPr lang="en-US" smtClean="0"/>
              <a:pPr/>
              <a:t>‹#›</a:t>
            </a:fld>
            <a:endParaRPr lang="en-US"/>
          </a:p>
        </p:txBody>
      </p:sp>
    </p:spTree>
    <p:extLst>
      <p:ext uri="{BB962C8B-B14F-4D97-AF65-F5344CB8AC3E}">
        <p14:creationId xmlns:p14="http://schemas.microsoft.com/office/powerpoint/2010/main" val="39100009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6434"/>
          </a:xfrm>
          <a:prstGeom prst="rect">
            <a:avLst/>
          </a:prstGeom>
        </p:spPr>
        <p:txBody>
          <a:bodyPr vert="horz" lIns="92443" tIns="46221" rIns="92443" bIns="46221" rtlCol="0"/>
          <a:lstStyle>
            <a:lvl1pPr algn="l">
              <a:defRPr sz="1200"/>
            </a:lvl1pPr>
          </a:lstStyle>
          <a:p>
            <a:endParaRPr lang="en-US"/>
          </a:p>
        </p:txBody>
      </p:sp>
      <p:sp>
        <p:nvSpPr>
          <p:cNvPr id="3" name="Date Placeholder 2"/>
          <p:cNvSpPr>
            <a:spLocks noGrp="1"/>
          </p:cNvSpPr>
          <p:nvPr>
            <p:ph type="dt" idx="1"/>
          </p:nvPr>
        </p:nvSpPr>
        <p:spPr>
          <a:xfrm>
            <a:off x="3970940" y="0"/>
            <a:ext cx="3037840" cy="466434"/>
          </a:xfrm>
          <a:prstGeom prst="rect">
            <a:avLst/>
          </a:prstGeom>
        </p:spPr>
        <p:txBody>
          <a:bodyPr vert="horz" lIns="92443" tIns="46221" rIns="92443" bIns="46221" rtlCol="0"/>
          <a:lstStyle>
            <a:lvl1pPr algn="r">
              <a:defRPr sz="1200"/>
            </a:lvl1pPr>
          </a:lstStyle>
          <a:p>
            <a:fld id="{1F0B679E-FA2A-47F7-934F-C193FA3A8CE6}" type="datetimeFigureOut">
              <a:rPr lang="en-US" smtClean="0"/>
              <a:pPr/>
              <a:t>11/30/2020</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3" tIns="46221" rIns="92443" bIns="46221"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3" tIns="46221" rIns="92443" bIns="4622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70"/>
            <a:ext cx="3037840" cy="466433"/>
          </a:xfrm>
          <a:prstGeom prst="rect">
            <a:avLst/>
          </a:prstGeom>
        </p:spPr>
        <p:txBody>
          <a:bodyPr vert="horz" lIns="92443" tIns="46221" rIns="92443" bIns="46221"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70"/>
            <a:ext cx="3037840" cy="466433"/>
          </a:xfrm>
          <a:prstGeom prst="rect">
            <a:avLst/>
          </a:prstGeom>
        </p:spPr>
        <p:txBody>
          <a:bodyPr vert="horz" lIns="92443" tIns="46221" rIns="92443" bIns="46221" rtlCol="0" anchor="b"/>
          <a:lstStyle>
            <a:lvl1pPr algn="r">
              <a:defRPr sz="1200"/>
            </a:lvl1pPr>
          </a:lstStyle>
          <a:p>
            <a:fld id="{93C2FD72-AFA4-4089-97BA-5407E2A20CA3}" type="slidenum">
              <a:rPr lang="en-US" smtClean="0"/>
              <a:pPr/>
              <a:t>‹#›</a:t>
            </a:fld>
            <a:endParaRPr lang="en-US"/>
          </a:p>
        </p:txBody>
      </p:sp>
    </p:spTree>
    <p:extLst>
      <p:ext uri="{BB962C8B-B14F-4D97-AF65-F5344CB8AC3E}">
        <p14:creationId xmlns:p14="http://schemas.microsoft.com/office/powerpoint/2010/main" val="4098115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sz="1600"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1</a:t>
            </a:fld>
            <a:endParaRPr lang="en-US"/>
          </a:p>
        </p:txBody>
      </p:sp>
    </p:spTree>
    <p:extLst>
      <p:ext uri="{BB962C8B-B14F-4D97-AF65-F5344CB8AC3E}">
        <p14:creationId xmlns:p14="http://schemas.microsoft.com/office/powerpoint/2010/main" val="1338887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11</a:t>
            </a:fld>
            <a:endParaRPr lang="en-US"/>
          </a:p>
        </p:txBody>
      </p:sp>
    </p:spTree>
    <p:extLst>
      <p:ext uri="{BB962C8B-B14F-4D97-AF65-F5344CB8AC3E}">
        <p14:creationId xmlns:p14="http://schemas.microsoft.com/office/powerpoint/2010/main" val="1825461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12</a:t>
            </a:fld>
            <a:endParaRPr lang="en-US"/>
          </a:p>
        </p:txBody>
      </p:sp>
    </p:spTree>
    <p:extLst>
      <p:ext uri="{BB962C8B-B14F-4D97-AF65-F5344CB8AC3E}">
        <p14:creationId xmlns:p14="http://schemas.microsoft.com/office/powerpoint/2010/main" val="166937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13</a:t>
            </a:fld>
            <a:endParaRPr lang="en-US"/>
          </a:p>
        </p:txBody>
      </p:sp>
    </p:spTree>
    <p:extLst>
      <p:ext uri="{BB962C8B-B14F-4D97-AF65-F5344CB8AC3E}">
        <p14:creationId xmlns:p14="http://schemas.microsoft.com/office/powerpoint/2010/main" val="1491069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14</a:t>
            </a:fld>
            <a:endParaRPr lang="en-US"/>
          </a:p>
        </p:txBody>
      </p:sp>
    </p:spTree>
    <p:extLst>
      <p:ext uri="{BB962C8B-B14F-4D97-AF65-F5344CB8AC3E}">
        <p14:creationId xmlns:p14="http://schemas.microsoft.com/office/powerpoint/2010/main" val="366691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15</a:t>
            </a:fld>
            <a:endParaRPr lang="en-US"/>
          </a:p>
        </p:txBody>
      </p:sp>
    </p:spTree>
    <p:extLst>
      <p:ext uri="{BB962C8B-B14F-4D97-AF65-F5344CB8AC3E}">
        <p14:creationId xmlns:p14="http://schemas.microsoft.com/office/powerpoint/2010/main" val="542511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16</a:t>
            </a:fld>
            <a:endParaRPr lang="en-US"/>
          </a:p>
        </p:txBody>
      </p:sp>
    </p:spTree>
    <p:extLst>
      <p:ext uri="{BB962C8B-B14F-4D97-AF65-F5344CB8AC3E}">
        <p14:creationId xmlns:p14="http://schemas.microsoft.com/office/powerpoint/2010/main" val="3464820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17</a:t>
            </a:fld>
            <a:endParaRPr lang="en-US"/>
          </a:p>
        </p:txBody>
      </p:sp>
    </p:spTree>
    <p:extLst>
      <p:ext uri="{BB962C8B-B14F-4D97-AF65-F5344CB8AC3E}">
        <p14:creationId xmlns:p14="http://schemas.microsoft.com/office/powerpoint/2010/main" val="11775344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a:p>
            <a:endParaRPr lang="en-US" sz="1600" dirty="0"/>
          </a:p>
          <a:p>
            <a:endParaRPr lang="en-US" sz="1600"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18</a:t>
            </a:fld>
            <a:endParaRPr lang="en-US"/>
          </a:p>
        </p:txBody>
      </p:sp>
    </p:spTree>
    <p:extLst>
      <p:ext uri="{BB962C8B-B14F-4D97-AF65-F5344CB8AC3E}">
        <p14:creationId xmlns:p14="http://schemas.microsoft.com/office/powerpoint/2010/main" val="3859577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19</a:t>
            </a:fld>
            <a:endParaRPr lang="en-US"/>
          </a:p>
        </p:txBody>
      </p:sp>
    </p:spTree>
    <p:extLst>
      <p:ext uri="{BB962C8B-B14F-4D97-AF65-F5344CB8AC3E}">
        <p14:creationId xmlns:p14="http://schemas.microsoft.com/office/powerpoint/2010/main" val="9136617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20</a:t>
            </a:fld>
            <a:endParaRPr lang="en-US"/>
          </a:p>
        </p:txBody>
      </p:sp>
    </p:spTree>
    <p:extLst>
      <p:ext uri="{BB962C8B-B14F-4D97-AF65-F5344CB8AC3E}">
        <p14:creationId xmlns:p14="http://schemas.microsoft.com/office/powerpoint/2010/main" val="3589677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3</a:t>
            </a:fld>
            <a:endParaRPr lang="en-US"/>
          </a:p>
        </p:txBody>
      </p:sp>
    </p:spTree>
    <p:extLst>
      <p:ext uri="{BB962C8B-B14F-4D97-AF65-F5344CB8AC3E}">
        <p14:creationId xmlns:p14="http://schemas.microsoft.com/office/powerpoint/2010/main" val="1589952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b="1"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21</a:t>
            </a:fld>
            <a:endParaRPr lang="en-US"/>
          </a:p>
        </p:txBody>
      </p:sp>
    </p:spTree>
    <p:extLst>
      <p:ext uri="{BB962C8B-B14F-4D97-AF65-F5344CB8AC3E}">
        <p14:creationId xmlns:p14="http://schemas.microsoft.com/office/powerpoint/2010/main" val="2424342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8573">
              <a:defRPr/>
            </a:pPr>
            <a:endParaRPr lang="en-US" sz="1600" dirty="0"/>
          </a:p>
          <a:p>
            <a:pPr defTabSz="928573">
              <a:defRPr/>
            </a:pPr>
            <a:endParaRPr lang="en-US" sz="2000" b="1"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22</a:t>
            </a:fld>
            <a:endParaRPr lang="en-US"/>
          </a:p>
        </p:txBody>
      </p:sp>
    </p:spTree>
    <p:extLst>
      <p:ext uri="{BB962C8B-B14F-4D97-AF65-F5344CB8AC3E}">
        <p14:creationId xmlns:p14="http://schemas.microsoft.com/office/powerpoint/2010/main" val="445720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4</a:t>
            </a:fld>
            <a:endParaRPr lang="en-US"/>
          </a:p>
        </p:txBody>
      </p:sp>
    </p:spTree>
    <p:extLst>
      <p:ext uri="{BB962C8B-B14F-4D97-AF65-F5344CB8AC3E}">
        <p14:creationId xmlns:p14="http://schemas.microsoft.com/office/powerpoint/2010/main" val="1990543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5</a:t>
            </a:fld>
            <a:endParaRPr lang="en-US"/>
          </a:p>
        </p:txBody>
      </p:sp>
    </p:spTree>
    <p:extLst>
      <p:ext uri="{BB962C8B-B14F-4D97-AF65-F5344CB8AC3E}">
        <p14:creationId xmlns:p14="http://schemas.microsoft.com/office/powerpoint/2010/main" val="382315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6</a:t>
            </a:fld>
            <a:endParaRPr lang="en-US"/>
          </a:p>
        </p:txBody>
      </p:sp>
    </p:spTree>
    <p:extLst>
      <p:ext uri="{BB962C8B-B14F-4D97-AF65-F5344CB8AC3E}">
        <p14:creationId xmlns:p14="http://schemas.microsoft.com/office/powerpoint/2010/main" val="230677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7</a:t>
            </a:fld>
            <a:endParaRPr lang="en-US"/>
          </a:p>
        </p:txBody>
      </p:sp>
    </p:spTree>
    <p:extLst>
      <p:ext uri="{BB962C8B-B14F-4D97-AF65-F5344CB8AC3E}">
        <p14:creationId xmlns:p14="http://schemas.microsoft.com/office/powerpoint/2010/main" val="3752762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8</a:t>
            </a:fld>
            <a:endParaRPr lang="en-US"/>
          </a:p>
        </p:txBody>
      </p:sp>
    </p:spTree>
    <p:extLst>
      <p:ext uri="{BB962C8B-B14F-4D97-AF65-F5344CB8AC3E}">
        <p14:creationId xmlns:p14="http://schemas.microsoft.com/office/powerpoint/2010/main" val="975071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9</a:t>
            </a:fld>
            <a:endParaRPr lang="en-US"/>
          </a:p>
        </p:txBody>
      </p:sp>
    </p:spTree>
    <p:extLst>
      <p:ext uri="{BB962C8B-B14F-4D97-AF65-F5344CB8AC3E}">
        <p14:creationId xmlns:p14="http://schemas.microsoft.com/office/powerpoint/2010/main" val="262640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000" dirty="0"/>
          </a:p>
        </p:txBody>
      </p:sp>
      <p:sp>
        <p:nvSpPr>
          <p:cNvPr id="4" name="Slide Number Placeholder 3"/>
          <p:cNvSpPr>
            <a:spLocks noGrp="1"/>
          </p:cNvSpPr>
          <p:nvPr>
            <p:ph type="sldNum" sz="quarter" idx="10"/>
          </p:nvPr>
        </p:nvSpPr>
        <p:spPr/>
        <p:txBody>
          <a:bodyPr/>
          <a:lstStyle/>
          <a:p>
            <a:fld id="{93C2FD72-AFA4-4089-97BA-5407E2A20CA3}" type="slidenum">
              <a:rPr lang="en-US" smtClean="0"/>
              <a:pPr/>
              <a:t>10</a:t>
            </a:fld>
            <a:endParaRPr lang="en-US"/>
          </a:p>
        </p:txBody>
      </p:sp>
    </p:spTree>
    <p:extLst>
      <p:ext uri="{BB962C8B-B14F-4D97-AF65-F5344CB8AC3E}">
        <p14:creationId xmlns:p14="http://schemas.microsoft.com/office/powerpoint/2010/main" val="1584847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91469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97583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2980687327"/>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217959042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18706988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185933492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4052780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582866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37152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168973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478002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4874137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836006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902437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2575544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9170489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691220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41055148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2940273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230255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2023185289"/>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60502470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03773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19454576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801189322"/>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2611662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14437106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5111918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18151222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069404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2535710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14175230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4071378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23269052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2961729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3433979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4753293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42405062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17485360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FBD31181-494E-4947-95E9-5CED1E47C355}" type="datetimeFigureOut">
              <a:rPr lang="en-US" smtClean="0"/>
              <a:pPr/>
              <a:t>11/30/2020</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176876424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190156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2152608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4131101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BD31181-494E-4947-95E9-5CED1E47C355}" type="datetimeFigureOut">
              <a:rPr lang="en-US" smtClean="0"/>
              <a:pPr/>
              <a:t>11/30/2020</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3920F65-F4E8-4933-B11C-9F33E11935ED}" type="slidenum">
              <a:rPr lang="en-US" smtClean="0"/>
              <a:pPr/>
              <a:t>‹#›</a:t>
            </a:fld>
            <a:endParaRPr lang="en-US"/>
          </a:p>
        </p:txBody>
      </p:sp>
    </p:spTree>
    <p:extLst>
      <p:ext uri="{BB962C8B-B14F-4D97-AF65-F5344CB8AC3E}">
        <p14:creationId xmlns:p14="http://schemas.microsoft.com/office/powerpoint/2010/main" val="1627930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D31181-494E-4947-95E9-5CED1E47C355}" type="datetimeFigureOut">
              <a:rPr lang="en-US" smtClean="0"/>
              <a:pPr/>
              <a:t>11/30/2020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920F65-F4E8-4933-B11C-9F33E11935ED}" type="slidenum">
              <a:rPr lang="en-US" smtClean="0"/>
              <a:pPr/>
              <a:t>‹#›</a:t>
            </a:fld>
            <a:endParaRPr lang="en-US"/>
          </a:p>
        </p:txBody>
      </p:sp>
    </p:spTree>
    <p:extLst>
      <p:ext uri="{BB962C8B-B14F-4D97-AF65-F5344CB8AC3E}">
        <p14:creationId xmlns:p14="http://schemas.microsoft.com/office/powerpoint/2010/main" val="3579689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2.jpe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BD31181-494E-4947-95E9-5CED1E47C355}" type="datetimeFigureOut">
              <a:rPr lang="en-US" smtClean="0"/>
              <a:pPr/>
              <a:t>11/30/2020</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3920F65-F4E8-4933-B11C-9F33E11935ED}"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3324175"/>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BD31181-494E-4947-95E9-5CED1E47C355}" type="datetimeFigureOut">
              <a:rPr lang="en-US" smtClean="0"/>
              <a:pPr/>
              <a:t>11/30/2020</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53920F65-F4E8-4933-B11C-9F33E11935ED}" type="slidenum">
              <a:rPr lang="en-US" smtClean="0"/>
              <a:pPr/>
              <a:t>‹#›</a:t>
            </a:fld>
            <a:endParaRPr lang="en-US"/>
          </a:p>
        </p:txBody>
      </p:sp>
    </p:spTree>
    <p:extLst>
      <p:ext uri="{BB962C8B-B14F-4D97-AF65-F5344CB8AC3E}">
        <p14:creationId xmlns:p14="http://schemas.microsoft.com/office/powerpoint/2010/main" val="678429569"/>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 id="2147484217" r:id="rId13"/>
    <p:sldLayoutId id="2147484218" r:id="rId14"/>
    <p:sldLayoutId id="2147484219" r:id="rId15"/>
    <p:sldLayoutId id="2147484220" r:id="rId16"/>
    <p:sldLayoutId id="214748422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FBD31181-494E-4947-95E9-5CED1E47C355}" type="datetimeFigureOut">
              <a:rPr lang="en-US" smtClean="0"/>
              <a:pPr/>
              <a:t>11/30/2020</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53920F65-F4E8-4933-B11C-9F33E11935ED}" type="slidenum">
              <a:rPr lang="en-US" smtClean="0"/>
              <a:pPr/>
              <a:t>‹#›</a:t>
            </a:fld>
            <a:endParaRPr lang="en-US"/>
          </a:p>
        </p:txBody>
      </p:sp>
    </p:spTree>
    <p:extLst>
      <p:ext uri="{BB962C8B-B14F-4D97-AF65-F5344CB8AC3E}">
        <p14:creationId xmlns:p14="http://schemas.microsoft.com/office/powerpoint/2010/main" val="2314570695"/>
      </p:ext>
    </p:extLst>
  </p:cSld>
  <p:clrMap bg1="lt1" tx1="dk1" bg2="lt2" tx2="dk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10.xml"/><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hyperlink" Target="http://www.sss.gov/"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image" Target="../media/image1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www.fafsa.ed.gov/"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hyperlink" Target="https://covid19.nj.gov/" TargetMode="External"/><Relationship Id="rId3" Type="http://schemas.openxmlformats.org/officeDocument/2006/relationships/slideLayout" Target="../slideLayouts/slideLayout17.xml"/><Relationship Id="rId7" Type="http://schemas.openxmlformats.org/officeDocument/2006/relationships/hyperlink" Target="https://www.myunemployment.nj.gov/"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www.careerconncetions.nj.gov/" TargetMode="External"/><Relationship Id="rId5" Type="http://schemas.openxmlformats.org/officeDocument/2006/relationships/hyperlink" Target="http://www.ucnj.org/" TargetMode="External"/><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tel:1-855-654-6735" TargetMode="External"/><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hyperlink" Target="https://www.nj.gov/dcf/adolescent/lgbtqi/" TargetMode="External"/><Relationship Id="rId4" Type="http://schemas.openxmlformats.org/officeDocument/2006/relationships/hyperlink" Target="http://www.njhopeline.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slideLayout" Target="../slideLayouts/slideLayout3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9.png"/><Relationship Id="rId5" Type="http://schemas.openxmlformats.org/officeDocument/2006/relationships/hyperlink" Target="http://www.ucajc.org/" TargetMode="External"/><Relationship Id="rId10" Type="http://schemas.openxmlformats.org/officeDocument/2006/relationships/image" Target="../media/image20.png"/><Relationship Id="rId4" Type="http://schemas.openxmlformats.org/officeDocument/2006/relationships/notesSlide" Target="../notesSlides/notesSlide20.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965" y="1224366"/>
            <a:ext cx="10474327" cy="4848443"/>
          </a:xfrm>
          <a:effectLst>
            <a:glow rad="228600">
              <a:schemeClr val="accent2">
                <a:satMod val="175000"/>
                <a:alpha val="40000"/>
              </a:schemeClr>
            </a:glow>
          </a:effectLst>
        </p:spPr>
        <p:txBody>
          <a:bodyPr>
            <a:normAutofit fontScale="90000"/>
          </a:bodyPr>
          <a:lstStyle/>
          <a:p>
            <a:pPr algn="ctr"/>
            <a:r>
              <a:rPr lang="en-US" sz="5400" dirty="0">
                <a:effectLst>
                  <a:outerShdw blurRad="38100" dist="38100" dir="2700000" algn="tl">
                    <a:srgbClr val="000000">
                      <a:alpha val="43137"/>
                    </a:srgbClr>
                  </a:outerShdw>
                </a:effectLst>
                <a:latin typeface="Lucida Bright" panose="02040602050505020304" pitchFamily="18" charset="0"/>
              </a:rPr>
              <a:t/>
            </a:r>
            <a:br>
              <a:rPr lang="en-US" sz="5400" dirty="0">
                <a:effectLst>
                  <a:outerShdw blurRad="38100" dist="38100" dir="2700000" algn="tl">
                    <a:srgbClr val="000000">
                      <a:alpha val="43137"/>
                    </a:srgbClr>
                  </a:outerShdw>
                </a:effectLst>
                <a:latin typeface="Lucida Bright" panose="02040602050505020304" pitchFamily="18" charset="0"/>
              </a:rPr>
            </a:br>
            <a:r>
              <a:rPr lang="en-US" dirty="0">
                <a:effectLst>
                  <a:outerShdw blurRad="38100" dist="38100" dir="2700000" algn="tl">
                    <a:srgbClr val="000000">
                      <a:alpha val="43137"/>
                    </a:srgbClr>
                  </a:outerShdw>
                </a:effectLst>
                <a:latin typeface="Lucida Bright" panose="02040602050505020304" pitchFamily="18" charset="0"/>
              </a:rPr>
              <a:t/>
            </a:r>
            <a:br>
              <a:rPr lang="en-US" dirty="0">
                <a:effectLst>
                  <a:outerShdw blurRad="38100" dist="38100" dir="2700000" algn="tl">
                    <a:srgbClr val="000000">
                      <a:alpha val="43137"/>
                    </a:srgbClr>
                  </a:outerShdw>
                </a:effectLst>
                <a:latin typeface="Lucida Bright" panose="02040602050505020304" pitchFamily="18" charset="0"/>
              </a:rPr>
            </a:br>
            <a:r>
              <a:rPr lang="en-US" dirty="0">
                <a:effectLst>
                  <a:outerShdw blurRad="38100" dist="38100" dir="2700000" algn="tl">
                    <a:srgbClr val="000000">
                      <a:alpha val="43137"/>
                    </a:srgbClr>
                  </a:outerShdw>
                </a:effectLst>
                <a:latin typeface="Lucida Bright" panose="02040602050505020304" pitchFamily="18" charset="0"/>
              </a:rPr>
              <a:t/>
            </a:r>
            <a:br>
              <a:rPr lang="en-US" dirty="0">
                <a:effectLst>
                  <a:outerShdw blurRad="38100" dist="38100" dir="2700000" algn="tl">
                    <a:srgbClr val="000000">
                      <a:alpha val="43137"/>
                    </a:srgbClr>
                  </a:outerShdw>
                </a:effectLst>
                <a:latin typeface="Lucida Bright" panose="02040602050505020304" pitchFamily="18" charset="0"/>
              </a:rPr>
            </a:br>
            <a:r>
              <a:rPr lang="en-US" dirty="0">
                <a:effectLst>
                  <a:outerShdw blurRad="38100" dist="38100" dir="2700000" algn="tl">
                    <a:srgbClr val="000000">
                      <a:alpha val="43137"/>
                    </a:srgbClr>
                  </a:outerShdw>
                </a:effectLst>
                <a:latin typeface="Lucida Bright" panose="02040602050505020304" pitchFamily="18" charset="0"/>
              </a:rPr>
              <a:t/>
            </a:r>
            <a:br>
              <a:rPr lang="en-US" dirty="0">
                <a:effectLst>
                  <a:outerShdw blurRad="38100" dist="38100" dir="2700000" algn="tl">
                    <a:srgbClr val="000000">
                      <a:alpha val="43137"/>
                    </a:srgbClr>
                  </a:outerShdw>
                </a:effectLst>
                <a:latin typeface="Lucida Bright" panose="02040602050505020304" pitchFamily="18" charset="0"/>
              </a:rPr>
            </a:br>
            <a:r>
              <a:rPr lang="en-US" sz="4000" b="1" dirty="0" smtClean="0">
                <a:effectLst>
                  <a:outerShdw blurRad="38100" dist="38100" dir="2700000" algn="tl">
                    <a:srgbClr val="000000">
                      <a:alpha val="43137"/>
                    </a:srgbClr>
                  </a:outerShdw>
                </a:effectLst>
                <a:latin typeface="Lucida Bright" panose="02040602050505020304" pitchFamily="18" charset="0"/>
              </a:rPr>
              <a:t>Welcome to the </a:t>
            </a:r>
            <a:r>
              <a:rPr lang="en-US" dirty="0">
                <a:effectLst>
                  <a:outerShdw blurRad="38100" dist="38100" dir="2700000" algn="tl">
                    <a:srgbClr val="000000">
                      <a:alpha val="43137"/>
                    </a:srgbClr>
                  </a:outerShdw>
                </a:effectLst>
                <a:latin typeface="Lucida Bright" panose="02040602050505020304" pitchFamily="18" charset="0"/>
              </a:rPr>
              <a:t/>
            </a:r>
            <a:br>
              <a:rPr lang="en-US" dirty="0">
                <a:effectLst>
                  <a:outerShdw blurRad="38100" dist="38100" dir="2700000" algn="tl">
                    <a:srgbClr val="000000">
                      <a:alpha val="43137"/>
                    </a:srgbClr>
                  </a:outerShdw>
                </a:effectLst>
                <a:latin typeface="Lucida Bright" panose="02040602050505020304" pitchFamily="18" charset="0"/>
              </a:rPr>
            </a:br>
            <a:r>
              <a:rPr lang="en-US" sz="4000" b="1" dirty="0" smtClean="0">
                <a:effectLst>
                  <a:outerShdw blurRad="38100" dist="38100" dir="2700000" algn="tl">
                    <a:srgbClr val="000000">
                      <a:alpha val="43137"/>
                    </a:srgbClr>
                  </a:outerShdw>
                </a:effectLst>
                <a:latin typeface="Lucida Bright" panose="02040602050505020304" pitchFamily="18" charset="0"/>
              </a:rPr>
              <a:t>Union County</a:t>
            </a:r>
            <a:br>
              <a:rPr lang="en-US" sz="4000" b="1" dirty="0" smtClean="0">
                <a:effectLst>
                  <a:outerShdw blurRad="38100" dist="38100" dir="2700000" algn="tl">
                    <a:srgbClr val="000000">
                      <a:alpha val="43137"/>
                    </a:srgbClr>
                  </a:outerShdw>
                </a:effectLst>
                <a:latin typeface="Lucida Bright" panose="02040602050505020304" pitchFamily="18" charset="0"/>
              </a:rPr>
            </a:br>
            <a:r>
              <a:rPr lang="en-US" sz="4000" b="1" dirty="0" smtClean="0">
                <a:effectLst>
                  <a:outerShdw blurRad="38100" dist="38100" dir="2700000" algn="tl">
                    <a:srgbClr val="000000">
                      <a:alpha val="43137"/>
                    </a:srgbClr>
                  </a:outerShdw>
                </a:effectLst>
                <a:latin typeface="Lucida Bright" panose="02040602050505020304" pitchFamily="18" charset="0"/>
              </a:rPr>
              <a:t>Youth Forward</a:t>
            </a:r>
            <a:br>
              <a:rPr lang="en-US" sz="4000" b="1" dirty="0" smtClean="0">
                <a:effectLst>
                  <a:outerShdw blurRad="38100" dist="38100" dir="2700000" algn="tl">
                    <a:srgbClr val="000000">
                      <a:alpha val="43137"/>
                    </a:srgbClr>
                  </a:outerShdw>
                </a:effectLst>
                <a:latin typeface="Lucida Bright" panose="02040602050505020304" pitchFamily="18" charset="0"/>
              </a:rPr>
            </a:br>
            <a:r>
              <a:rPr lang="en-US" sz="4000" b="1" dirty="0" smtClean="0">
                <a:effectLst>
                  <a:outerShdw blurRad="38100" dist="38100" dir="2700000" algn="tl">
                    <a:srgbClr val="000000">
                      <a:alpha val="43137"/>
                    </a:srgbClr>
                  </a:outerShdw>
                </a:effectLst>
                <a:latin typeface="Lucida Bright" panose="02040602050505020304" pitchFamily="18" charset="0"/>
              </a:rPr>
              <a:t>Orientation </a:t>
            </a:r>
            <a:br>
              <a:rPr lang="en-US" sz="4000" b="1" dirty="0" smtClean="0">
                <a:effectLst>
                  <a:outerShdw blurRad="38100" dist="38100" dir="2700000" algn="tl">
                    <a:srgbClr val="000000">
                      <a:alpha val="43137"/>
                    </a:srgbClr>
                  </a:outerShdw>
                </a:effectLst>
                <a:latin typeface="Lucida Bright" panose="02040602050505020304" pitchFamily="18" charset="0"/>
              </a:rPr>
            </a:br>
            <a:r>
              <a:rPr lang="en-US" sz="2700" b="1" i="1" dirty="0" smtClean="0">
                <a:latin typeface="Lucida Bright" panose="02040602050505020304" pitchFamily="18" charset="0"/>
              </a:rPr>
              <a:t>Center For Youth Employment</a:t>
            </a:r>
            <a:r>
              <a:rPr lang="en-US" sz="4000" b="1" dirty="0">
                <a:effectLst>
                  <a:outerShdw blurRad="38100" dist="38100" dir="2700000" algn="tl">
                    <a:srgbClr val="000000">
                      <a:alpha val="43137"/>
                    </a:srgbClr>
                  </a:outerShdw>
                </a:effectLst>
                <a:latin typeface="Lucida Bright" panose="02040602050505020304" pitchFamily="18" charset="0"/>
              </a:rPr>
              <a:t/>
            </a:r>
            <a:br>
              <a:rPr lang="en-US" sz="4000" b="1" dirty="0">
                <a:effectLst>
                  <a:outerShdw blurRad="38100" dist="38100" dir="2700000" algn="tl">
                    <a:srgbClr val="000000">
                      <a:alpha val="43137"/>
                    </a:srgbClr>
                  </a:outerShdw>
                </a:effectLst>
                <a:latin typeface="Lucida Bright" panose="02040602050505020304" pitchFamily="18" charset="0"/>
              </a:rPr>
            </a:br>
            <a:r>
              <a:rPr lang="en-US" sz="5400" b="1" dirty="0">
                <a:effectLst>
                  <a:outerShdw blurRad="38100" dist="38100" dir="2700000" algn="tl">
                    <a:srgbClr val="000000">
                      <a:alpha val="43137"/>
                    </a:srgbClr>
                  </a:outerShdw>
                </a:effectLst>
                <a:latin typeface="Lucida Bright" panose="02040602050505020304" pitchFamily="18" charset="0"/>
              </a:rPr>
              <a:t> </a:t>
            </a:r>
            <a:br>
              <a:rPr lang="en-US" sz="5400" b="1" dirty="0">
                <a:effectLst>
                  <a:outerShdw blurRad="38100" dist="38100" dir="2700000" algn="tl">
                    <a:srgbClr val="000000">
                      <a:alpha val="43137"/>
                    </a:srgbClr>
                  </a:outerShdw>
                </a:effectLst>
                <a:latin typeface="Lucida Bright" panose="02040602050505020304" pitchFamily="18" charset="0"/>
              </a:rPr>
            </a:br>
            <a:endParaRPr lang="en-US" sz="5400" b="1" dirty="0">
              <a:effectLst>
                <a:outerShdw blurRad="38100" dist="38100" dir="2700000" algn="tl">
                  <a:srgbClr val="000000">
                    <a:alpha val="43137"/>
                  </a:srgbClr>
                </a:outerShdw>
              </a:effectLst>
              <a:latin typeface="Lucida Bright" panose="02040602050505020304" pitchFamily="18" charset="0"/>
            </a:endParaRPr>
          </a:p>
        </p:txBody>
      </p:sp>
      <p:pic>
        <p:nvPicPr>
          <p:cNvPr id="3" name="Picture 2"/>
          <p:cNvPicPr>
            <a:picLocks noChangeAspect="1"/>
          </p:cNvPicPr>
          <p:nvPr/>
        </p:nvPicPr>
        <p:blipFill>
          <a:blip r:embed="rId5"/>
          <a:stretch>
            <a:fillRect/>
          </a:stretch>
        </p:blipFill>
        <p:spPr>
          <a:xfrm>
            <a:off x="764879" y="4649493"/>
            <a:ext cx="3528152" cy="1568745"/>
          </a:xfrm>
          <a:prstGeom prst="rect">
            <a:avLst/>
          </a:prstGeom>
        </p:spPr>
      </p:pic>
      <p:pic>
        <p:nvPicPr>
          <p:cNvPr id="4" name="Audio 3">
            <a:hlinkClick r:id="" action="ppaction://media"/>
            <a:extLst>
              <a:ext uri="{FF2B5EF4-FFF2-40B4-BE49-F238E27FC236}">
                <a16:creationId xmlns:a16="http://schemas.microsoft.com/office/drawing/2014/main" xmlns="" id="{9D8BD6D6-ACD0-403B-B6E6-296B7A3C7B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4686" y="4819973"/>
            <a:ext cx="3843904" cy="1269177"/>
          </a:xfrm>
          <a:prstGeom prst="rect">
            <a:avLst/>
          </a:prstGeom>
        </p:spPr>
      </p:pic>
    </p:spTree>
    <p:extLst>
      <p:ext uri="{BB962C8B-B14F-4D97-AF65-F5344CB8AC3E}">
        <p14:creationId xmlns:p14="http://schemas.microsoft.com/office/powerpoint/2010/main" val="291988903"/>
      </p:ext>
    </p:extLst>
  </p:cSld>
  <p:clrMapOvr>
    <a:overrideClrMapping bg1="lt1" tx1="dk1" bg2="lt2" tx2="dk2" accent1="accent1" accent2="accent2" accent3="accent3" accent4="accent4" accent5="accent5" accent6="accent6" hlink="hlink" folHlink="folHlink"/>
  </p:clrMapOvr>
  <p:transition advTm="10693">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lgn="ctr"/>
            <a:r>
              <a:rPr lang="en-US" dirty="0" smtClean="0">
                <a:solidFill>
                  <a:schemeClr val="bg1"/>
                </a:solidFill>
              </a:rPr>
              <a:t>Youth Forward Intake Process</a:t>
            </a:r>
            <a:br>
              <a:rPr lang="en-US" dirty="0" smtClean="0">
                <a:solidFill>
                  <a:schemeClr val="bg1"/>
                </a:solidFill>
              </a:rPr>
            </a:br>
            <a:endParaRPr lang="en-US" dirty="0">
              <a:solidFill>
                <a:schemeClr val="bg1"/>
              </a:solidFill>
            </a:endParaRPr>
          </a:p>
        </p:txBody>
      </p:sp>
      <p:sp>
        <p:nvSpPr>
          <p:cNvPr id="3" name="Text Placeholder 2"/>
          <p:cNvSpPr>
            <a:spLocks noGrp="1"/>
          </p:cNvSpPr>
          <p:nvPr>
            <p:ph idx="1"/>
          </p:nvPr>
        </p:nvSpPr>
        <p:spPr>
          <a:xfrm>
            <a:off x="939801" y="3045619"/>
            <a:ext cx="10050928" cy="3416300"/>
          </a:xfrm>
        </p:spPr>
        <p:txBody>
          <a:bodyPr>
            <a:normAutofit/>
          </a:bodyPr>
          <a:lstStyle/>
          <a:p>
            <a:pPr>
              <a:buFont typeface="Wingdings" panose="05000000000000000000" pitchFamily="2" charset="2"/>
              <a:buChar char="Ø"/>
            </a:pPr>
            <a:r>
              <a:rPr lang="en-US" sz="2600" b="1" dirty="0" smtClean="0">
                <a:solidFill>
                  <a:schemeClr val="bg2">
                    <a:lumMod val="25000"/>
                  </a:schemeClr>
                </a:solidFill>
              </a:rPr>
              <a:t>Orientation </a:t>
            </a:r>
            <a:endParaRPr lang="en-US" sz="2600" b="1" dirty="0">
              <a:solidFill>
                <a:schemeClr val="bg2">
                  <a:lumMod val="25000"/>
                </a:schemeClr>
              </a:solidFill>
            </a:endParaRPr>
          </a:p>
          <a:p>
            <a:pPr>
              <a:buFont typeface="Wingdings" panose="05000000000000000000" pitchFamily="2" charset="2"/>
              <a:buChar char="Ø"/>
            </a:pPr>
            <a:r>
              <a:rPr lang="en-US" sz="2600" b="1" dirty="0" smtClean="0">
                <a:solidFill>
                  <a:schemeClr val="bg2">
                    <a:lumMod val="25000"/>
                  </a:schemeClr>
                </a:solidFill>
              </a:rPr>
              <a:t>Intake/Eligibility Determination ( Remote Appointments) </a:t>
            </a:r>
          </a:p>
          <a:p>
            <a:pPr>
              <a:buFont typeface="Wingdings" panose="05000000000000000000" pitchFamily="2" charset="2"/>
              <a:buChar char="Ø"/>
            </a:pPr>
            <a:r>
              <a:rPr lang="en-US" sz="2600" b="1" dirty="0" smtClean="0">
                <a:solidFill>
                  <a:schemeClr val="bg2">
                    <a:lumMod val="25000"/>
                  </a:schemeClr>
                </a:solidFill>
              </a:rPr>
              <a:t>CASAS Testing ( Performed Remotely) Mandatory for all youth!  </a:t>
            </a:r>
          </a:p>
          <a:p>
            <a:pPr>
              <a:buFont typeface="Wingdings" panose="05000000000000000000" pitchFamily="2" charset="2"/>
              <a:buChar char="Ø"/>
            </a:pPr>
            <a:r>
              <a:rPr lang="en-US" sz="2600" b="1" dirty="0" smtClean="0">
                <a:solidFill>
                  <a:schemeClr val="bg2">
                    <a:lumMod val="25000"/>
                  </a:schemeClr>
                </a:solidFill>
              </a:rPr>
              <a:t>Develop an Individual Service Strategy Plan with a Youth Employments Specialist  ( WIOA Elements)  (Performed Remotely)</a:t>
            </a:r>
            <a:endParaRPr lang="en-US" sz="2600" b="1" dirty="0">
              <a:solidFill>
                <a:schemeClr val="bg2">
                  <a:lumMod val="25000"/>
                </a:schemeClr>
              </a:solidFill>
            </a:endParaRPr>
          </a:p>
          <a:p>
            <a:pPr marL="0" indent="0">
              <a:buNone/>
            </a:pPr>
            <a:endParaRPr lang="en-US" sz="2600" b="1" dirty="0" smtClean="0">
              <a:solidFill>
                <a:schemeClr val="bg2">
                  <a:lumMod val="25000"/>
                </a:schemeClr>
              </a:solidFill>
            </a:endParaRPr>
          </a:p>
          <a:p>
            <a:endParaRPr lang="en-US" dirty="0"/>
          </a:p>
        </p:txBody>
      </p:sp>
      <p:pic>
        <p:nvPicPr>
          <p:cNvPr id="5" name="Audio 4">
            <a:hlinkClick r:id="" action="ppaction://media"/>
            <a:extLst>
              <a:ext uri="{FF2B5EF4-FFF2-40B4-BE49-F238E27FC236}">
                <a16:creationId xmlns:a16="http://schemas.microsoft.com/office/drawing/2014/main" xmlns="" id="{91B57278-75B1-47EA-B850-07C7C90806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
        <p:nvSpPr>
          <p:cNvPr id="4" name="Rectangle 3"/>
          <p:cNvSpPr/>
          <p:nvPr/>
        </p:nvSpPr>
        <p:spPr>
          <a:xfrm>
            <a:off x="939801" y="2522399"/>
            <a:ext cx="285656" cy="523220"/>
          </a:xfrm>
          <a:prstGeom prst="rect">
            <a:avLst/>
          </a:prstGeom>
        </p:spPr>
        <p:txBody>
          <a:bodyPr wrap="none">
            <a:spAutoFit/>
          </a:bodyPr>
          <a:lstStyle/>
          <a:p>
            <a:r>
              <a:rPr lang="en-US" sz="2800" b="1" dirty="0" smtClean="0"/>
              <a:t> </a:t>
            </a:r>
            <a:endParaRPr lang="en-US" sz="2800" b="1" dirty="0"/>
          </a:p>
        </p:txBody>
      </p:sp>
    </p:spTree>
    <p:extLst>
      <p:ext uri="{BB962C8B-B14F-4D97-AF65-F5344CB8AC3E}">
        <p14:creationId xmlns:p14="http://schemas.microsoft.com/office/powerpoint/2010/main" val="19831648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189"/>
    </mc:Choice>
    <mc:Fallback xmlns="">
      <p:transition spd="slow" advTm="26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Youth Career </a:t>
            </a:r>
            <a:r>
              <a:rPr lang="en-US" dirty="0"/>
              <a:t>Pathways</a:t>
            </a:r>
          </a:p>
        </p:txBody>
      </p:sp>
      <p:sp>
        <p:nvSpPr>
          <p:cNvPr id="3" name="Content Placeholder 2"/>
          <p:cNvSpPr>
            <a:spLocks noGrp="1"/>
          </p:cNvSpPr>
          <p:nvPr>
            <p:ph idx="1"/>
          </p:nvPr>
        </p:nvSpPr>
        <p:spPr>
          <a:xfrm>
            <a:off x="635665" y="2280356"/>
            <a:ext cx="6984335" cy="3416300"/>
          </a:xfrm>
        </p:spPr>
        <p:txBody>
          <a:bodyPr>
            <a:normAutofit/>
          </a:bodyPr>
          <a:lstStyle/>
          <a:p>
            <a:r>
              <a:rPr lang="en-US" sz="2000" dirty="0"/>
              <a:t>Where have you been?</a:t>
            </a:r>
          </a:p>
          <a:p>
            <a:r>
              <a:rPr lang="en-US" sz="2000" dirty="0"/>
              <a:t>Where are you now?</a:t>
            </a:r>
          </a:p>
          <a:p>
            <a:r>
              <a:rPr lang="en-US" sz="2000" dirty="0"/>
              <a:t>Where do you want to go?</a:t>
            </a:r>
          </a:p>
          <a:p>
            <a:endParaRPr lang="en-US" dirty="0"/>
          </a:p>
          <a:p>
            <a:pPr marL="0" indent="0">
              <a:buNone/>
            </a:pPr>
            <a:r>
              <a:rPr lang="en-US" sz="2000" b="1" dirty="0">
                <a:solidFill>
                  <a:schemeClr val="accent1">
                    <a:lumMod val="75000"/>
                  </a:schemeClr>
                </a:solidFill>
              </a:rPr>
              <a:t>Comprehensive Career Services: </a:t>
            </a:r>
          </a:p>
          <a:p>
            <a:pPr marL="0" indent="0">
              <a:buNone/>
            </a:pPr>
            <a:r>
              <a:rPr lang="en-US" sz="2000" dirty="0"/>
              <a:t>1. Assessment of your skills, resume, job history. </a:t>
            </a:r>
          </a:p>
          <a:p>
            <a:pPr marL="0" indent="0">
              <a:buNone/>
            </a:pPr>
            <a:r>
              <a:rPr lang="en-US" sz="2000" dirty="0"/>
              <a:t>2. </a:t>
            </a:r>
            <a:r>
              <a:rPr lang="en-US" sz="2000" dirty="0" smtClean="0"/>
              <a:t>Youth Employment Specialist will </a:t>
            </a:r>
            <a:r>
              <a:rPr lang="en-US" sz="2000" dirty="0"/>
              <a:t>tailor a pathway to get </a:t>
            </a:r>
            <a:r>
              <a:rPr lang="en-US" sz="2000" dirty="0" smtClean="0"/>
              <a:t>you </a:t>
            </a:r>
            <a:r>
              <a:rPr lang="en-US" sz="2000" dirty="0"/>
              <a:t>where you want to go. </a:t>
            </a:r>
          </a:p>
          <a:p>
            <a:endParaRPr lang="en-US" dirty="0"/>
          </a:p>
        </p:txBody>
      </p:sp>
      <p:graphicFrame>
        <p:nvGraphicFramePr>
          <p:cNvPr id="6" name="Diagram 5"/>
          <p:cNvGraphicFramePr/>
          <p:nvPr/>
        </p:nvGraphicFramePr>
        <p:xfrm>
          <a:off x="7331211" y="2280356"/>
          <a:ext cx="4064000" cy="40865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xmlns="" id="{7A5825B7-EA6D-4F98-B06F-83DCE9BDB98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
        <p:nvSpPr>
          <p:cNvPr id="4" name="Up-Down Arrow 3"/>
          <p:cNvSpPr/>
          <p:nvPr/>
        </p:nvSpPr>
        <p:spPr>
          <a:xfrm>
            <a:off x="7331211" y="2280355"/>
            <a:ext cx="1149401" cy="408657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35796" y="2396856"/>
            <a:ext cx="615553" cy="3299800"/>
          </a:xfrm>
          <a:prstGeom prst="rect">
            <a:avLst/>
          </a:prstGeom>
          <a:noFill/>
        </p:spPr>
        <p:txBody>
          <a:bodyPr vert="vert270" wrap="square" rtlCol="0">
            <a:spAutoFit/>
          </a:bodyPr>
          <a:lstStyle/>
          <a:p>
            <a:r>
              <a:rPr lang="en-US" sz="2800" b="1" dirty="0" smtClean="0">
                <a:solidFill>
                  <a:schemeClr val="bg1"/>
                </a:solidFill>
              </a:rPr>
              <a:t>Career Pathway</a:t>
            </a:r>
            <a:endParaRPr lang="en-US" sz="2800" b="1" dirty="0">
              <a:solidFill>
                <a:schemeClr val="bg1"/>
              </a:solidFill>
            </a:endParaRPr>
          </a:p>
        </p:txBody>
      </p:sp>
    </p:spTree>
    <p:extLst>
      <p:ext uri="{BB962C8B-B14F-4D97-AF65-F5344CB8AC3E}">
        <p14:creationId xmlns:p14="http://schemas.microsoft.com/office/powerpoint/2010/main" val="2730693731"/>
      </p:ext>
    </p:extLst>
  </p:cSld>
  <p:clrMapOvr>
    <a:masterClrMapping/>
  </p:clrMapOvr>
  <mc:AlternateContent xmlns:mc="http://schemas.openxmlformats.org/markup-compatibility/2006" xmlns:p14="http://schemas.microsoft.com/office/powerpoint/2010/main">
    <mc:Choice Requires="p14">
      <p:transition spd="slow" p14:dur="2000" advTm="18232"/>
    </mc:Choice>
    <mc:Fallback xmlns="">
      <p:transition spd="slow" advTm="1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44" y="0"/>
            <a:ext cx="10583057" cy="1104900"/>
          </a:xfrm>
        </p:spPr>
        <p:txBody>
          <a:bodyPr>
            <a:normAutofit fontScale="90000"/>
          </a:bodyPr>
          <a:lstStyle/>
          <a:p>
            <a:pPr algn="ctr"/>
            <a:r>
              <a:rPr lang="en-US" sz="4000" dirty="0">
                <a:solidFill>
                  <a:srgbClr val="FFFF00"/>
                </a:solidFill>
              </a:rPr>
              <a:t> </a:t>
            </a:r>
            <a:br>
              <a:rPr lang="en-US" sz="4000" dirty="0">
                <a:solidFill>
                  <a:srgbClr val="FFFF00"/>
                </a:solidFill>
              </a:rPr>
            </a:br>
            <a:r>
              <a:rPr lang="en-US" sz="4000" dirty="0">
                <a:solidFill>
                  <a:srgbClr val="FFFF00"/>
                </a:solidFill>
              </a:rPr>
              <a:t/>
            </a:r>
            <a:br>
              <a:rPr lang="en-US" sz="4000" dirty="0">
                <a:solidFill>
                  <a:srgbClr val="FFFF00"/>
                </a:solidFill>
              </a:rPr>
            </a:br>
            <a:r>
              <a:rPr lang="en-US" sz="4000" dirty="0">
                <a:solidFill>
                  <a:srgbClr val="FFFF00"/>
                </a:solidFill>
              </a:rPr>
              <a:t/>
            </a:r>
            <a:br>
              <a:rPr lang="en-US" sz="4000" dirty="0">
                <a:solidFill>
                  <a:srgbClr val="FFFF00"/>
                </a:solidFill>
              </a:rPr>
            </a:br>
            <a:r>
              <a:rPr lang="en-US" sz="4000" b="1" dirty="0">
                <a:solidFill>
                  <a:srgbClr val="C00000"/>
                </a:solidFill>
              </a:rPr>
              <a:t>Selective Service for all </a:t>
            </a:r>
            <a:r>
              <a:rPr lang="en-US" sz="4000" b="1" dirty="0" smtClean="0">
                <a:solidFill>
                  <a:srgbClr val="C00000"/>
                </a:solidFill>
              </a:rPr>
              <a:t>Males</a:t>
            </a:r>
            <a:endParaRPr lang="en-US" b="1" dirty="0">
              <a:solidFill>
                <a:srgbClr val="C00000"/>
              </a:solidFill>
            </a:endParaRPr>
          </a:p>
        </p:txBody>
      </p:sp>
      <p:sp>
        <p:nvSpPr>
          <p:cNvPr id="3" name="Text Placeholder 2"/>
          <p:cNvSpPr>
            <a:spLocks noGrp="1"/>
          </p:cNvSpPr>
          <p:nvPr>
            <p:ph type="body" idx="1"/>
          </p:nvPr>
        </p:nvSpPr>
        <p:spPr>
          <a:xfrm>
            <a:off x="460195" y="1233184"/>
            <a:ext cx="11335724" cy="3521969"/>
          </a:xfrm>
        </p:spPr>
        <p:txBody>
          <a:bodyPr>
            <a:normAutofit/>
          </a:bodyPr>
          <a:lstStyle/>
          <a:p>
            <a:pPr algn="ctr"/>
            <a:r>
              <a:rPr lang="en-US" b="1" cap="all" dirty="0">
                <a:solidFill>
                  <a:schemeClr val="accent2">
                    <a:lumMod val="75000"/>
                  </a:schemeClr>
                </a:solidFill>
              </a:rPr>
              <a:t>Exceptions</a:t>
            </a:r>
          </a:p>
          <a:p>
            <a:pPr marL="285750" indent="-285750">
              <a:buFont typeface="Wingdings" panose="05000000000000000000" pitchFamily="2" charset="2"/>
              <a:buChar char="Ø"/>
            </a:pPr>
            <a:r>
              <a:rPr lang="en-US" dirty="0">
                <a:solidFill>
                  <a:schemeClr val="accent2">
                    <a:lumMod val="75000"/>
                  </a:schemeClr>
                </a:solidFill>
              </a:rPr>
              <a:t>Born before January 1, 1960</a:t>
            </a:r>
          </a:p>
          <a:p>
            <a:pPr marL="285750" indent="-285750">
              <a:buFont typeface="Wingdings" panose="05000000000000000000" pitchFamily="2" charset="2"/>
              <a:buChar char="Ø"/>
            </a:pPr>
            <a:r>
              <a:rPr lang="en-US" dirty="0">
                <a:solidFill>
                  <a:schemeClr val="accent2">
                    <a:lumMod val="75000"/>
                  </a:schemeClr>
                </a:solidFill>
              </a:rPr>
              <a:t>Incarcerated with no release dates-between age 18-26</a:t>
            </a:r>
          </a:p>
          <a:p>
            <a:pPr marL="285750" indent="-285750">
              <a:buFont typeface="Wingdings" panose="05000000000000000000" pitchFamily="2" charset="2"/>
              <a:buChar char="Ø"/>
            </a:pPr>
            <a:r>
              <a:rPr lang="en-US" dirty="0">
                <a:solidFill>
                  <a:schemeClr val="accent2">
                    <a:lumMod val="75000"/>
                  </a:schemeClr>
                </a:solidFill>
              </a:rPr>
              <a:t>Mentally institutionalized with no release dates- between 18-26</a:t>
            </a:r>
          </a:p>
          <a:p>
            <a:pPr marL="285750" indent="-285750">
              <a:buFont typeface="Wingdings" panose="05000000000000000000" pitchFamily="2" charset="2"/>
              <a:buChar char="Ø"/>
            </a:pPr>
            <a:r>
              <a:rPr lang="en-US" dirty="0">
                <a:solidFill>
                  <a:schemeClr val="accent2">
                    <a:lumMod val="75000"/>
                  </a:schemeClr>
                </a:solidFill>
              </a:rPr>
              <a:t>Entered the US after the age of 26 and have passport or INS document with date of entry</a:t>
            </a:r>
          </a:p>
          <a:p>
            <a:endParaRPr lang="en-US" dirty="0"/>
          </a:p>
          <a:p>
            <a:endParaRPr lang="en-US" dirty="0"/>
          </a:p>
        </p:txBody>
      </p:sp>
      <p:sp>
        <p:nvSpPr>
          <p:cNvPr id="4" name="TextBox 3"/>
          <p:cNvSpPr txBox="1"/>
          <p:nvPr/>
        </p:nvSpPr>
        <p:spPr>
          <a:xfrm>
            <a:off x="755544" y="4489201"/>
            <a:ext cx="11013668" cy="2246769"/>
          </a:xfrm>
          <a:prstGeom prst="rect">
            <a:avLst/>
          </a:prstGeom>
          <a:solidFill>
            <a:schemeClr val="accent2">
              <a:lumMod val="50000"/>
            </a:schemeClr>
          </a:solidFill>
        </p:spPr>
        <p:txBody>
          <a:bodyPr wrap="square" rtlCol="0">
            <a:spAutoFit/>
          </a:bodyPr>
          <a:lstStyle/>
          <a:p>
            <a:pPr algn="ctr"/>
            <a:r>
              <a:rPr lang="en-US" sz="2800" b="1" dirty="0">
                <a:solidFill>
                  <a:schemeClr val="bg1"/>
                </a:solidFill>
              </a:rPr>
              <a:t>Selective Service - </a:t>
            </a:r>
            <a:r>
              <a:rPr lang="en-US" sz="2800" b="1" dirty="0">
                <a:solidFill>
                  <a:schemeClr val="bg1"/>
                </a:solidFill>
                <a:hlinkClick r:id="rId5"/>
              </a:rPr>
              <a:t>www.sss.gov</a:t>
            </a:r>
            <a:r>
              <a:rPr lang="en-US" sz="2800" b="1" dirty="0">
                <a:solidFill>
                  <a:schemeClr val="bg1"/>
                </a:solidFill>
              </a:rPr>
              <a:t> </a:t>
            </a:r>
          </a:p>
          <a:p>
            <a:pPr algn="ctr"/>
            <a:endParaRPr lang="en-US" sz="2000" b="1" dirty="0">
              <a:solidFill>
                <a:schemeClr val="bg1"/>
              </a:solidFill>
            </a:endParaRPr>
          </a:p>
          <a:p>
            <a:r>
              <a:rPr lang="en-US" sz="2400" b="1" dirty="0">
                <a:solidFill>
                  <a:schemeClr val="bg1"/>
                </a:solidFill>
              </a:rPr>
              <a:t>                                      847-688-6888  or 1-888-655-1825</a:t>
            </a:r>
          </a:p>
          <a:p>
            <a:pPr algn="ctr"/>
            <a:r>
              <a:rPr lang="en-US" sz="2400" b="1" dirty="0">
                <a:solidFill>
                  <a:schemeClr val="bg1"/>
                </a:solidFill>
              </a:rPr>
              <a:t>9am-5pm</a:t>
            </a:r>
          </a:p>
          <a:p>
            <a:pPr algn="ctr"/>
            <a:r>
              <a:rPr lang="en-US" sz="2000" b="1" dirty="0">
                <a:solidFill>
                  <a:schemeClr val="bg1"/>
                </a:solidFill>
              </a:rPr>
              <a:t>Have date of birth &amp; social security # and name at the time of registration on hand</a:t>
            </a:r>
          </a:p>
          <a:p>
            <a:pPr algn="ctr"/>
            <a:endParaRPr lang="en-US" sz="2400" b="1" dirty="0">
              <a:solidFill>
                <a:schemeClr val="bg1"/>
              </a:solidFill>
            </a:endParaRPr>
          </a:p>
        </p:txBody>
      </p:sp>
      <p:pic>
        <p:nvPicPr>
          <p:cNvPr id="6" name="Picture 5"/>
          <p:cNvPicPr>
            <a:picLocks noChangeAspect="1"/>
          </p:cNvPicPr>
          <p:nvPr/>
        </p:nvPicPr>
        <p:blipFill>
          <a:blip r:embed="rId6"/>
          <a:stretch>
            <a:fillRect/>
          </a:stretch>
        </p:blipFill>
        <p:spPr>
          <a:xfrm>
            <a:off x="10007149" y="4489201"/>
            <a:ext cx="1511917" cy="1511917"/>
          </a:xfrm>
          <a:prstGeom prst="rect">
            <a:avLst/>
          </a:prstGeom>
        </p:spPr>
      </p:pic>
      <p:pic>
        <p:nvPicPr>
          <p:cNvPr id="7" name="Picture 6"/>
          <p:cNvPicPr>
            <a:picLocks noChangeAspect="1"/>
          </p:cNvPicPr>
          <p:nvPr/>
        </p:nvPicPr>
        <p:blipFill>
          <a:blip r:embed="rId7"/>
          <a:stretch>
            <a:fillRect/>
          </a:stretch>
        </p:blipFill>
        <p:spPr>
          <a:xfrm>
            <a:off x="1243043" y="4489201"/>
            <a:ext cx="1511939" cy="1511939"/>
          </a:xfrm>
          <a:prstGeom prst="rect">
            <a:avLst/>
          </a:prstGeom>
        </p:spPr>
      </p:pic>
      <p:pic>
        <p:nvPicPr>
          <p:cNvPr id="8" name="Audio 7">
            <a:hlinkClick r:id="" action="ppaction://media"/>
            <a:extLst>
              <a:ext uri="{FF2B5EF4-FFF2-40B4-BE49-F238E27FC236}">
                <a16:creationId xmlns:a16="http://schemas.microsoft.com/office/drawing/2014/main" xmlns="" id="{625F3747-CFFB-4F5F-AFE0-A2B9B02A0C8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400311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964"/>
    </mc:Choice>
    <mc:Fallback xmlns="">
      <p:transition spd="slow" advTm="28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42"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1000"/>
                                        <p:tgtEl>
                                          <p:spTgt spid="3">
                                            <p:txEl>
                                              <p:pRg st="1" end="1"/>
                                            </p:txEl>
                                          </p:spTgt>
                                        </p:tgtEl>
                                      </p:cBhvr>
                                    </p:animEffect>
                                    <p:anim calcmode="lin" valueType="num">
                                      <p:cBhvr>
                                        <p:cTn id="1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09239D-9C8F-4C84-8E3A-E91EA466F216}"/>
              </a:ext>
            </a:extLst>
          </p:cNvPr>
          <p:cNvSpPr>
            <a:spLocks noGrp="1"/>
          </p:cNvSpPr>
          <p:nvPr>
            <p:ph type="title"/>
          </p:nvPr>
        </p:nvSpPr>
        <p:spPr>
          <a:xfrm>
            <a:off x="-2086266" y="133475"/>
            <a:ext cx="8761413" cy="706964"/>
          </a:xfrm>
        </p:spPr>
        <p:txBody>
          <a:bodyPr>
            <a:normAutofit fontScale="90000"/>
          </a:bodyPr>
          <a:lstStyle/>
          <a:p>
            <a:pPr algn="r"/>
            <a:r>
              <a:rPr lang="en-US" sz="5400" dirty="0">
                <a:solidFill>
                  <a:srgbClr val="C00000"/>
                </a:solidFill>
                <a:latin typeface="+mn-lt"/>
                <a:ea typeface="+mn-ea"/>
                <a:cs typeface="+mn-cs"/>
              </a:rPr>
              <a:t/>
            </a:r>
            <a:br>
              <a:rPr lang="en-US" sz="5400" dirty="0">
                <a:solidFill>
                  <a:srgbClr val="C00000"/>
                </a:solidFill>
                <a:latin typeface="+mn-lt"/>
                <a:ea typeface="+mn-ea"/>
                <a:cs typeface="+mn-cs"/>
              </a:rPr>
            </a:br>
            <a:r>
              <a:rPr lang="en-US" sz="5400" dirty="0">
                <a:solidFill>
                  <a:srgbClr val="C00000"/>
                </a:solidFill>
                <a:latin typeface="+mn-lt"/>
                <a:ea typeface="+mn-ea"/>
                <a:cs typeface="+mn-cs"/>
              </a:rPr>
              <a:t>   </a:t>
            </a:r>
            <a:r>
              <a:rPr lang="en-US" sz="5400" b="1" dirty="0">
                <a:solidFill>
                  <a:schemeClr val="bg1"/>
                </a:solidFill>
                <a:latin typeface="+mn-lt"/>
                <a:ea typeface="+mn-ea"/>
                <a:cs typeface="+mn-cs"/>
              </a:rPr>
              <a:t>Jobseeker W</a:t>
            </a:r>
            <a:r>
              <a:rPr lang="en-US" sz="5400" b="1" dirty="0" smtClean="0">
                <a:solidFill>
                  <a:schemeClr val="bg1"/>
                </a:solidFill>
                <a:latin typeface="+mn-lt"/>
                <a:ea typeface="+mn-ea"/>
                <a:cs typeface="+mn-cs"/>
              </a:rPr>
              <a:t>ebsite </a:t>
            </a:r>
            <a:endParaRPr lang="en-US" sz="5400" b="1" dirty="0">
              <a:solidFill>
                <a:schemeClr val="bg1"/>
              </a:solidFill>
              <a:latin typeface="+mn-lt"/>
              <a:ea typeface="+mn-ea"/>
              <a:cs typeface="+mn-cs"/>
            </a:endParaRPr>
          </a:p>
        </p:txBody>
      </p:sp>
      <p:sp>
        <p:nvSpPr>
          <p:cNvPr id="3" name="Content Placeholder 2">
            <a:extLst>
              <a:ext uri="{FF2B5EF4-FFF2-40B4-BE49-F238E27FC236}">
                <a16:creationId xmlns="" xmlns:a16="http://schemas.microsoft.com/office/drawing/2014/main" id="{7E440B8C-A257-46E1-8983-6E6F5E451E21}"/>
              </a:ext>
            </a:extLst>
          </p:cNvPr>
          <p:cNvSpPr>
            <a:spLocks noGrp="1"/>
          </p:cNvSpPr>
          <p:nvPr>
            <p:ph idx="1"/>
          </p:nvPr>
        </p:nvSpPr>
        <p:spPr>
          <a:xfrm>
            <a:off x="310720" y="2262794"/>
            <a:ext cx="5387788" cy="5249630"/>
          </a:xfrm>
        </p:spPr>
        <p:txBody>
          <a:bodyPr>
            <a:normAutofit lnSpcReduction="10000"/>
          </a:bodyPr>
          <a:lstStyle/>
          <a:p>
            <a:pPr marL="0" indent="0">
              <a:buNone/>
            </a:pPr>
            <a:endParaRPr lang="en-US" sz="900" dirty="0">
              <a:solidFill>
                <a:schemeClr val="accent2">
                  <a:lumMod val="75000"/>
                </a:schemeClr>
              </a:solidFill>
              <a:effectLst>
                <a:outerShdw blurRad="38100" dist="38100" dir="2700000" algn="tl">
                  <a:srgbClr val="000000">
                    <a:alpha val="43137"/>
                  </a:srgbClr>
                </a:outerShdw>
              </a:effectLst>
            </a:endParaRPr>
          </a:p>
          <a:p>
            <a:pPr marL="0" indent="0">
              <a:buNone/>
            </a:pPr>
            <a:endParaRPr lang="en-US" sz="900" dirty="0">
              <a:solidFill>
                <a:schemeClr val="accent2">
                  <a:lumMod val="75000"/>
                </a:schemeClr>
              </a:solidFill>
              <a:effectLst>
                <a:outerShdw blurRad="38100" dist="38100" dir="2700000" algn="tl">
                  <a:srgbClr val="000000">
                    <a:alpha val="43137"/>
                  </a:srgbClr>
                </a:outerShdw>
              </a:effectLst>
            </a:endParaRPr>
          </a:p>
          <a:p>
            <a:pPr marL="0" indent="0">
              <a:buNone/>
            </a:pPr>
            <a:r>
              <a:rPr lang="en-US" sz="2800" b="1" i="1" u="sng" dirty="0">
                <a:solidFill>
                  <a:srgbClr val="003399"/>
                </a:solidFill>
              </a:rPr>
              <a:t>Union County Works</a:t>
            </a:r>
            <a:r>
              <a:rPr lang="en-US" sz="2800" b="1" i="1" dirty="0">
                <a:solidFill>
                  <a:srgbClr val="003399"/>
                </a:solidFill>
              </a:rPr>
              <a:t> </a:t>
            </a:r>
            <a:r>
              <a:rPr lang="en-US" sz="2800" dirty="0">
                <a:solidFill>
                  <a:srgbClr val="003399"/>
                </a:solidFill>
              </a:rPr>
              <a:t>is an online virtual one </a:t>
            </a:r>
            <a:r>
              <a:rPr lang="en-US" sz="2800" dirty="0" smtClean="0">
                <a:solidFill>
                  <a:srgbClr val="003399"/>
                </a:solidFill>
              </a:rPr>
              <a:t>stop that can be used to </a:t>
            </a:r>
            <a:r>
              <a:rPr lang="en-US" sz="2800" dirty="0">
                <a:solidFill>
                  <a:srgbClr val="003399"/>
                </a:solidFill>
              </a:rPr>
              <a:t>assist all job </a:t>
            </a:r>
            <a:r>
              <a:rPr lang="en-US" sz="2800" dirty="0" smtClean="0">
                <a:solidFill>
                  <a:srgbClr val="003399"/>
                </a:solidFill>
              </a:rPr>
              <a:t>seekers find </a:t>
            </a:r>
            <a:r>
              <a:rPr lang="en-US" sz="2800" dirty="0">
                <a:solidFill>
                  <a:srgbClr val="003399"/>
                </a:solidFill>
              </a:rPr>
              <a:t>job openings, information on how to access education and training for new jobs, and </a:t>
            </a:r>
            <a:r>
              <a:rPr lang="en-US" sz="2800" dirty="0" smtClean="0">
                <a:solidFill>
                  <a:srgbClr val="003399"/>
                </a:solidFill>
              </a:rPr>
              <a:t>create resumes.</a:t>
            </a:r>
          </a:p>
          <a:p>
            <a:pPr marL="0" indent="0">
              <a:buNone/>
            </a:pPr>
            <a:endParaRPr lang="en-US" sz="2800" dirty="0" smtClean="0">
              <a:solidFill>
                <a:srgbClr val="003399"/>
              </a:solidFill>
            </a:endParaRPr>
          </a:p>
          <a:p>
            <a:pPr marL="0" indent="0">
              <a:buNone/>
            </a:pPr>
            <a:r>
              <a:rPr lang="en-US" sz="2800" b="1" dirty="0">
                <a:solidFill>
                  <a:srgbClr val="3333CC"/>
                </a:solidFill>
              </a:rPr>
              <a:t>Address: www.ucajc.org </a:t>
            </a:r>
          </a:p>
          <a:p>
            <a:pPr marL="0" indent="0">
              <a:buNone/>
            </a:pPr>
            <a:r>
              <a:rPr lang="en-US" sz="2800" b="1" dirty="0" smtClean="0">
                <a:solidFill>
                  <a:srgbClr val="3333CC"/>
                </a:solidFill>
              </a:rPr>
              <a:t> </a:t>
            </a:r>
            <a:endParaRPr lang="en-US" sz="2800" b="1" dirty="0">
              <a:solidFill>
                <a:schemeClr val="bg1"/>
              </a:solidFill>
            </a:endParaRPr>
          </a:p>
        </p:txBody>
      </p:sp>
      <p:pic>
        <p:nvPicPr>
          <p:cNvPr id="7" name="Audio 6">
            <a:hlinkClick r:id="" action="ppaction://media"/>
            <a:extLst>
              <a:ext uri="{FF2B5EF4-FFF2-40B4-BE49-F238E27FC236}">
                <a16:creationId xmlns="" xmlns:a16="http://schemas.microsoft.com/office/drawing/2014/main" id="{EB44AAB9-CE8B-48ED-A56D-6A84F1F63E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6" name="Picture 5"/>
          <p:cNvPicPr>
            <a:picLocks noChangeAspect="1"/>
          </p:cNvPicPr>
          <p:nvPr/>
        </p:nvPicPr>
        <p:blipFill>
          <a:blip r:embed="rId6"/>
          <a:stretch>
            <a:fillRect/>
          </a:stretch>
        </p:blipFill>
        <p:spPr>
          <a:xfrm>
            <a:off x="5698508" y="2262795"/>
            <a:ext cx="6277337" cy="4595206"/>
          </a:xfrm>
          <a:prstGeom prst="rect">
            <a:avLst/>
          </a:prstGeom>
        </p:spPr>
      </p:pic>
    </p:spTree>
    <p:extLst>
      <p:ext uri="{BB962C8B-B14F-4D97-AF65-F5344CB8AC3E}">
        <p14:creationId xmlns:p14="http://schemas.microsoft.com/office/powerpoint/2010/main" val="3733997431"/>
      </p:ext>
    </p:extLst>
  </p:cSld>
  <p:clrMapOvr>
    <a:masterClrMapping/>
  </p:clrMapOvr>
  <mc:AlternateContent xmlns:mc="http://schemas.openxmlformats.org/markup-compatibility/2006" xmlns:p14="http://schemas.microsoft.com/office/powerpoint/2010/main">
    <mc:Choice Requires="p14">
      <p:transition spd="slow" p14:dur="2000" advTm="23541"/>
    </mc:Choice>
    <mc:Fallback xmlns="">
      <p:transition spd="slow" advTm="23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49300" y="180771"/>
            <a:ext cx="10660063" cy="921215"/>
          </a:xfrm>
        </p:spPr>
        <p:txBody>
          <a:bodyPr anchor="t"/>
          <a:lstStyle/>
          <a:p>
            <a:pPr algn="ctr"/>
            <a:r>
              <a:rPr lang="en-US" b="1" u="sng" dirty="0"/>
              <a:t/>
            </a:r>
            <a:br>
              <a:rPr lang="en-US" b="1" u="sng" dirty="0"/>
            </a:br>
            <a:r>
              <a:rPr lang="en-US" sz="4400" b="1" dirty="0">
                <a:solidFill>
                  <a:schemeClr val="bg1"/>
                </a:solidFill>
              </a:rPr>
              <a:t>Workforce Learning Link</a:t>
            </a:r>
            <a:endParaRPr lang="en-US" sz="4000" b="1" dirty="0">
              <a:solidFill>
                <a:schemeClr val="bg1"/>
              </a:solidFill>
            </a:endParaRPr>
          </a:p>
        </p:txBody>
      </p:sp>
      <p:sp>
        <p:nvSpPr>
          <p:cNvPr id="3" name="Content Placeholder 2"/>
          <p:cNvSpPr>
            <a:spLocks noGrp="1"/>
          </p:cNvSpPr>
          <p:nvPr>
            <p:ph idx="1"/>
          </p:nvPr>
        </p:nvSpPr>
        <p:spPr>
          <a:xfrm>
            <a:off x="1159702" y="1412111"/>
            <a:ext cx="10802938" cy="2547492"/>
          </a:xfrm>
          <a:noFill/>
        </p:spPr>
        <p:txBody>
          <a:bodyPr>
            <a:normAutofit fontScale="70000" lnSpcReduction="20000"/>
          </a:bodyPr>
          <a:lstStyle/>
          <a:p>
            <a:pPr marL="3657600" lvl="8" indent="0">
              <a:buNone/>
            </a:pPr>
            <a:r>
              <a:rPr lang="en-US" sz="2900" b="1" dirty="0">
                <a:solidFill>
                  <a:schemeClr val="tx1"/>
                </a:solidFill>
              </a:rPr>
              <a:t>     </a:t>
            </a:r>
          </a:p>
          <a:p>
            <a:pPr marL="3657600" lvl="8" indent="0">
              <a:buNone/>
            </a:pPr>
            <a:r>
              <a:rPr lang="en-US" sz="4500" b="1" dirty="0">
                <a:solidFill>
                  <a:srgbClr val="FFFF00"/>
                </a:solidFill>
              </a:rPr>
              <a:t>       </a:t>
            </a:r>
            <a:r>
              <a:rPr lang="en-US" sz="3400" b="1" dirty="0">
                <a:solidFill>
                  <a:srgbClr val="FF0000"/>
                </a:solidFill>
              </a:rPr>
              <a:t>Self Paced</a:t>
            </a:r>
          </a:p>
          <a:p>
            <a:pPr marL="0" indent="0">
              <a:buNone/>
            </a:pPr>
            <a:r>
              <a:rPr lang="en-US" sz="2900" b="1" dirty="0">
                <a:solidFill>
                  <a:schemeClr val="tx1"/>
                </a:solidFill>
              </a:rPr>
              <a:t>Math - Adult Basic Education						      GED Prep</a:t>
            </a:r>
          </a:p>
          <a:p>
            <a:pPr marL="0" indent="0">
              <a:buNone/>
            </a:pPr>
            <a:r>
              <a:rPr lang="en-US" sz="2900" b="1" dirty="0">
                <a:solidFill>
                  <a:schemeClr val="tx1"/>
                </a:solidFill>
              </a:rPr>
              <a:t>Basic Computer Skills									Beginners Typing Course</a:t>
            </a:r>
          </a:p>
          <a:p>
            <a:pPr marL="0" indent="0">
              <a:buNone/>
            </a:pPr>
            <a:r>
              <a:rPr lang="en-US" sz="2900" b="1" dirty="0">
                <a:solidFill>
                  <a:schemeClr val="tx1"/>
                </a:solidFill>
              </a:rPr>
              <a:t>ESL  (English as a Second Language)</a:t>
            </a:r>
          </a:p>
          <a:p>
            <a:pPr>
              <a:buFont typeface="Wingdings" panose="05000000000000000000" pitchFamily="2" charset="2"/>
              <a:buChar char="Ø"/>
            </a:pPr>
            <a:endParaRPr lang="en-US" sz="400" b="1" dirty="0">
              <a:solidFill>
                <a:schemeClr val="tx1"/>
              </a:solidFill>
            </a:endParaRPr>
          </a:p>
          <a:p>
            <a:pPr marL="0" indent="0" algn="ctr">
              <a:buNone/>
            </a:pPr>
            <a:r>
              <a:rPr lang="en-US" sz="3400" b="1" dirty="0">
                <a:solidFill>
                  <a:srgbClr val="FF0000"/>
                </a:solidFill>
              </a:rPr>
              <a:t>Learn at your own pace!</a:t>
            </a:r>
          </a:p>
          <a:p>
            <a:pPr marL="0" indent="0">
              <a:buNone/>
            </a:pPr>
            <a:endParaRPr lang="en-US" sz="3600" dirty="0"/>
          </a:p>
        </p:txBody>
      </p:sp>
      <p:sp>
        <p:nvSpPr>
          <p:cNvPr id="5" name="Rectangle 4"/>
          <p:cNvSpPr/>
          <p:nvPr/>
        </p:nvSpPr>
        <p:spPr>
          <a:xfrm>
            <a:off x="399770" y="3737574"/>
            <a:ext cx="11562870" cy="1723549"/>
          </a:xfrm>
          <a:prstGeom prst="rect">
            <a:avLst/>
          </a:prstGeom>
        </p:spPr>
        <p:txBody>
          <a:bodyPr wrap="square">
            <a:spAutoFit/>
          </a:bodyPr>
          <a:lstStyle/>
          <a:p>
            <a:endParaRPr lang="en-US" dirty="0"/>
          </a:p>
          <a:p>
            <a:r>
              <a:rPr lang="en-US" sz="2200" dirty="0"/>
              <a:t>Using the computer, the Workforce Learning Link provides interactive training services that allow participants to learn at their own pace. The programs provide a wide range of self-paced learning opportunities in basic skills and ESL (English as a Second Language).</a:t>
            </a:r>
          </a:p>
        </p:txBody>
      </p:sp>
      <p:pic>
        <p:nvPicPr>
          <p:cNvPr id="6" name="Picture 5"/>
          <p:cNvPicPr>
            <a:picLocks noChangeAspect="1"/>
          </p:cNvPicPr>
          <p:nvPr/>
        </p:nvPicPr>
        <p:blipFill>
          <a:blip r:embed="rId5"/>
          <a:stretch>
            <a:fillRect/>
          </a:stretch>
        </p:blipFill>
        <p:spPr>
          <a:xfrm>
            <a:off x="749300" y="5611906"/>
            <a:ext cx="2098486" cy="1154141"/>
          </a:xfrm>
          <a:prstGeom prst="rect">
            <a:avLst/>
          </a:prstGeom>
        </p:spPr>
      </p:pic>
      <p:pic>
        <p:nvPicPr>
          <p:cNvPr id="8" name="Picture 7"/>
          <p:cNvPicPr>
            <a:picLocks noChangeAspect="1"/>
          </p:cNvPicPr>
          <p:nvPr/>
        </p:nvPicPr>
        <p:blipFill>
          <a:blip r:embed="rId6"/>
          <a:stretch>
            <a:fillRect/>
          </a:stretch>
        </p:blipFill>
        <p:spPr>
          <a:xfrm>
            <a:off x="8225181" y="5486399"/>
            <a:ext cx="3119093" cy="1219201"/>
          </a:xfrm>
          <a:prstGeom prst="rect">
            <a:avLst/>
          </a:prstGeom>
        </p:spPr>
      </p:pic>
      <p:pic>
        <p:nvPicPr>
          <p:cNvPr id="4" name="Picture 3"/>
          <p:cNvPicPr>
            <a:picLocks noChangeAspect="1"/>
          </p:cNvPicPr>
          <p:nvPr/>
        </p:nvPicPr>
        <p:blipFill>
          <a:blip r:embed="rId7"/>
          <a:stretch>
            <a:fillRect/>
          </a:stretch>
        </p:blipFill>
        <p:spPr>
          <a:xfrm>
            <a:off x="3055750" y="5486399"/>
            <a:ext cx="4961467" cy="1382234"/>
          </a:xfrm>
          <a:prstGeom prst="rect">
            <a:avLst/>
          </a:prstGeom>
        </p:spPr>
      </p:pic>
      <p:pic>
        <p:nvPicPr>
          <p:cNvPr id="9" name="Audio 8">
            <a:hlinkClick r:id="" action="ppaction://media"/>
            <a:extLst>
              <a:ext uri="{FF2B5EF4-FFF2-40B4-BE49-F238E27FC236}">
                <a16:creationId xmlns:a16="http://schemas.microsoft.com/office/drawing/2014/main" xmlns="" id="{65980CE0-D414-4C50-A99D-0404F13D38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702102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9897"/>
    </mc:Choice>
    <mc:Fallback xmlns="">
      <p:transition spd="slow" advTm="19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91440" lvl="0" indent="-91440">
              <a:lnSpc>
                <a:spcPct val="90000"/>
              </a:lnSpc>
              <a:spcBef>
                <a:spcPts val="1200"/>
              </a:spcBef>
              <a:spcAft>
                <a:spcPts val="200"/>
              </a:spcAft>
              <a:buClr>
                <a:srgbClr val="1CADE4"/>
              </a:buClr>
              <a:buSzPct val="100000"/>
              <a:buFont typeface="Calibri" panose="020F0502020204030204" pitchFamily="34" charset="0"/>
              <a:buChar char=" "/>
            </a:pPr>
            <a:r>
              <a:rPr lang="en-US" dirty="0" smtClean="0"/>
              <a:t>           </a:t>
            </a:r>
            <a:r>
              <a:rPr lang="en-US" b="1" i="1" dirty="0" smtClean="0">
                <a:latin typeface="Berlin Sans FB Demi" panose="020E0802020502020306" pitchFamily="34" charset="0"/>
              </a:rPr>
              <a:t>Youth Forward Career EDGE  </a:t>
            </a:r>
            <a:r>
              <a:rPr lang="en-US" b="1" i="1" dirty="0" smtClean="0"/>
              <a:t/>
            </a:r>
            <a:br>
              <a:rPr lang="en-US" b="1" i="1" dirty="0" smtClean="0"/>
            </a:br>
            <a:r>
              <a:rPr lang="en-US" sz="2000" spc="0" dirty="0" smtClean="0">
                <a:solidFill>
                  <a:prstClr val="black">
                    <a:lumMod val="75000"/>
                    <a:lumOff val="25000"/>
                  </a:prstClr>
                </a:solidFill>
                <a:latin typeface="Calibri" panose="020F0502020204030204"/>
                <a:ea typeface="+mn-ea"/>
                <a:cs typeface="+mn-cs"/>
              </a:rPr>
              <a:t>                                          </a:t>
            </a:r>
            <a:r>
              <a:rPr lang="en-US" sz="2000" b="1" i="1" spc="0" dirty="0" smtClean="0">
                <a:solidFill>
                  <a:srgbClr val="92D050"/>
                </a:solidFill>
                <a:latin typeface="Calibri" panose="020F0502020204030204"/>
                <a:ea typeface="+mn-ea"/>
                <a:cs typeface="+mn-cs"/>
              </a:rPr>
              <a:t>Online </a:t>
            </a:r>
            <a:r>
              <a:rPr lang="en-US" sz="2000" b="1" i="1" spc="0" dirty="0">
                <a:solidFill>
                  <a:srgbClr val="92D050"/>
                </a:solidFill>
                <a:latin typeface="Calibri" panose="020F0502020204030204"/>
                <a:ea typeface="+mn-ea"/>
                <a:cs typeface="+mn-cs"/>
              </a:rPr>
              <a:t>Professional Development Learning Portal</a:t>
            </a:r>
            <a:r>
              <a:rPr lang="en-US" sz="2000" spc="0" dirty="0">
                <a:solidFill>
                  <a:prstClr val="black">
                    <a:lumMod val="75000"/>
                    <a:lumOff val="25000"/>
                  </a:prstClr>
                </a:solidFill>
                <a:latin typeface="Calibri" panose="020F0502020204030204"/>
                <a:ea typeface="+mn-ea"/>
                <a:cs typeface="+mn-cs"/>
              </a:rPr>
              <a:t/>
            </a:r>
            <a:br>
              <a:rPr lang="en-US" sz="2000" spc="0" dirty="0">
                <a:solidFill>
                  <a:prstClr val="black">
                    <a:lumMod val="75000"/>
                    <a:lumOff val="25000"/>
                  </a:prstClr>
                </a:solidFill>
                <a:latin typeface="Calibri" panose="020F0502020204030204"/>
                <a:ea typeface="+mn-ea"/>
                <a:cs typeface="+mn-cs"/>
              </a:rPr>
            </a:br>
            <a:endParaRPr lang="en-US" b="1" i="1" dirty="0"/>
          </a:p>
        </p:txBody>
      </p:sp>
      <p:sp>
        <p:nvSpPr>
          <p:cNvPr id="3" name="Content Placeholder 2"/>
          <p:cNvSpPr>
            <a:spLocks noGrp="1"/>
          </p:cNvSpPr>
          <p:nvPr>
            <p:ph idx="1"/>
          </p:nvPr>
        </p:nvSpPr>
        <p:spPr>
          <a:xfrm>
            <a:off x="1097280" y="1737360"/>
            <a:ext cx="10058400" cy="4023360"/>
          </a:xfrm>
        </p:spPr>
        <p:txBody>
          <a:bodyPr>
            <a:normAutofit/>
          </a:bodyPr>
          <a:lstStyle/>
          <a:p>
            <a:pPr marL="0" indent="0" algn="ctr">
              <a:buNone/>
            </a:pPr>
            <a:r>
              <a:rPr lang="en-US" sz="2400" b="1" i="1" u="sng" dirty="0" smtClean="0">
                <a:solidFill>
                  <a:schemeClr val="tx1"/>
                </a:solidFill>
              </a:rPr>
              <a:t>Career</a:t>
            </a:r>
            <a:r>
              <a:rPr lang="en-US" sz="2400" b="1" i="1" u="sng" dirty="0">
                <a:solidFill>
                  <a:schemeClr val="tx1"/>
                </a:solidFill>
              </a:rPr>
              <a:t> EDGE</a:t>
            </a:r>
            <a:r>
              <a:rPr lang="en-US" sz="2400" b="1" i="1" dirty="0">
                <a:solidFill>
                  <a:schemeClr val="tx1"/>
                </a:solidFill>
              </a:rPr>
              <a:t> is designed to support </a:t>
            </a:r>
            <a:r>
              <a:rPr lang="en-US" sz="2400" b="1" i="1" dirty="0" smtClean="0">
                <a:solidFill>
                  <a:schemeClr val="tx1"/>
                </a:solidFill>
              </a:rPr>
              <a:t>you </a:t>
            </a:r>
            <a:r>
              <a:rPr lang="en-US" sz="2400" b="1" i="1" dirty="0">
                <a:solidFill>
                  <a:schemeClr val="tx1"/>
                </a:solidFill>
              </a:rPr>
              <a:t>by connecting </a:t>
            </a:r>
            <a:r>
              <a:rPr lang="en-US" sz="2400" b="1" i="1" dirty="0" smtClean="0">
                <a:solidFill>
                  <a:schemeClr val="tx1"/>
                </a:solidFill>
              </a:rPr>
              <a:t>you </a:t>
            </a:r>
            <a:r>
              <a:rPr lang="en-US" sz="2400" b="1" i="1" dirty="0">
                <a:solidFill>
                  <a:schemeClr val="tx1"/>
                </a:solidFill>
              </a:rPr>
              <a:t>with training content, resources and tools to take the first steps in </a:t>
            </a:r>
            <a:r>
              <a:rPr lang="en-US" sz="2400" b="1" i="1" dirty="0" smtClean="0">
                <a:solidFill>
                  <a:schemeClr val="tx1"/>
                </a:solidFill>
              </a:rPr>
              <a:t>your journey </a:t>
            </a:r>
            <a:r>
              <a:rPr lang="en-US" sz="2400" b="1" i="1" dirty="0">
                <a:solidFill>
                  <a:schemeClr val="tx1"/>
                </a:solidFill>
              </a:rPr>
              <a:t>toward employment and career success</a:t>
            </a:r>
            <a:r>
              <a:rPr lang="en-US" sz="2400" dirty="0">
                <a:solidFill>
                  <a:schemeClr val="tx1"/>
                </a:solidFill>
              </a:rPr>
              <a:t>.  </a:t>
            </a:r>
          </a:p>
          <a:p>
            <a:pPr marL="0" lvl="0" indent="0" defTabSz="457200">
              <a:lnSpc>
                <a:spcPct val="100000"/>
              </a:lnSpc>
              <a:spcBef>
                <a:spcPts val="0"/>
              </a:spcBef>
              <a:spcAft>
                <a:spcPts val="0"/>
              </a:spcAft>
              <a:buClrTx/>
              <a:buSzTx/>
              <a:buNone/>
            </a:pPr>
            <a:r>
              <a:rPr lang="en-US" sz="4000" dirty="0" smtClean="0">
                <a:solidFill>
                  <a:srgbClr val="FF0000"/>
                </a:solidFill>
              </a:rPr>
              <a:t>               </a:t>
            </a:r>
            <a:endParaRPr lang="en-US" b="1" i="1" dirty="0" smtClean="0">
              <a:solidFill>
                <a:srgbClr val="0070C0"/>
              </a:solidFill>
            </a:endParaRPr>
          </a:p>
          <a:p>
            <a:endParaRPr lang="en-US" sz="4800" i="1" dirty="0">
              <a:solidFill>
                <a:srgbClr val="FF0000"/>
              </a:solidFill>
            </a:endParaRPr>
          </a:p>
          <a:p>
            <a:endParaRPr lang="en-US" sz="2800"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927" y="3138515"/>
            <a:ext cx="4440881" cy="240073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0582" y="3088913"/>
            <a:ext cx="4565098" cy="2499936"/>
          </a:xfrm>
          <a:prstGeom prst="rect">
            <a:avLst/>
          </a:prstGeom>
        </p:spPr>
      </p:pic>
    </p:spTree>
    <p:extLst>
      <p:ext uri="{BB962C8B-B14F-4D97-AF65-F5344CB8AC3E}">
        <p14:creationId xmlns:p14="http://schemas.microsoft.com/office/powerpoint/2010/main" val="307675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65338"/>
            <a:ext cx="10058400" cy="1450757"/>
          </a:xfrm>
        </p:spPr>
        <p:txBody>
          <a:bodyPr/>
          <a:lstStyle/>
          <a:p>
            <a:r>
              <a:rPr lang="en-US" dirty="0" smtClean="0">
                <a:latin typeface="Bauhaus 93" panose="04030905020B02020C02" pitchFamily="82" charset="0"/>
              </a:rPr>
              <a:t>              </a:t>
            </a:r>
            <a:r>
              <a:rPr lang="en-US" dirty="0" smtClean="0">
                <a:solidFill>
                  <a:srgbClr val="FF0000"/>
                </a:solidFill>
                <a:latin typeface="Berlin Sans FB Demi" panose="020E0802020502020306" pitchFamily="34" charset="0"/>
              </a:rPr>
              <a:t>Live Life Virtually App </a:t>
            </a:r>
            <a:endParaRPr lang="en-US"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1097280" y="1866999"/>
            <a:ext cx="10058400" cy="4023360"/>
          </a:xfrm>
        </p:spPr>
        <p:txBody>
          <a:bodyPr/>
          <a:lstStyle/>
          <a:p>
            <a:pPr algn="ctr"/>
            <a:r>
              <a:rPr lang="en-US" sz="2400" dirty="0"/>
              <a:t>Live Life Virtually “Your Practice Life” is an educational gaming platform that teaches life skills such as financial literacy, nutrition, wellness, time management and career readiness. Players make a series of choices throughout the game, which lead </a:t>
            </a:r>
            <a:r>
              <a:rPr lang="en-US" sz="2400" dirty="0" smtClean="0"/>
              <a:t>you to </a:t>
            </a:r>
            <a:r>
              <a:rPr lang="en-US" sz="2400" dirty="0"/>
              <a:t>multiple outcomes and influence elements of </a:t>
            </a:r>
            <a:r>
              <a:rPr lang="en-US" sz="2400" dirty="0" smtClean="0"/>
              <a:t>your virtual </a:t>
            </a:r>
            <a:r>
              <a:rPr lang="en-US" sz="2400" dirty="0"/>
              <a:t>life, such as happiness, health, wealth, and energy.</a:t>
            </a:r>
          </a:p>
          <a:p>
            <a:r>
              <a:rPr lang="en-US" sz="2400" dirty="0"/>
              <a:t>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3128" y="179254"/>
            <a:ext cx="2066482" cy="14038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4856" y="3593804"/>
            <a:ext cx="7400260" cy="267940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56" y="114435"/>
            <a:ext cx="2005831" cy="1533534"/>
          </a:xfrm>
          <a:prstGeom prst="rect">
            <a:avLst/>
          </a:prstGeom>
        </p:spPr>
      </p:pic>
    </p:spTree>
    <p:extLst>
      <p:ext uri="{BB962C8B-B14F-4D97-AF65-F5344CB8AC3E}">
        <p14:creationId xmlns:p14="http://schemas.microsoft.com/office/powerpoint/2010/main" val="176542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solidFill>
                  <a:schemeClr val="bg1"/>
                </a:solidFill>
              </a:rPr>
              <a:t>Financial Aid</a:t>
            </a:r>
          </a:p>
        </p:txBody>
      </p:sp>
      <p:sp>
        <p:nvSpPr>
          <p:cNvPr id="3" name="Text Placeholder 2"/>
          <p:cNvSpPr>
            <a:spLocks noGrp="1"/>
          </p:cNvSpPr>
          <p:nvPr>
            <p:ph idx="1"/>
          </p:nvPr>
        </p:nvSpPr>
        <p:spPr>
          <a:xfrm>
            <a:off x="758732" y="2539113"/>
            <a:ext cx="10793506" cy="3922806"/>
          </a:xfrm>
        </p:spPr>
        <p:txBody>
          <a:bodyPr>
            <a:normAutofit fontScale="55000" lnSpcReduction="20000"/>
          </a:bodyPr>
          <a:lstStyle/>
          <a:p>
            <a:pPr algn="ctr"/>
            <a:endParaRPr lang="en-US" dirty="0"/>
          </a:p>
          <a:p>
            <a:pPr marL="0" indent="0" algn="ctr">
              <a:buNone/>
            </a:pPr>
            <a:r>
              <a:rPr lang="en-US" sz="4400" u="sng" dirty="0">
                <a:solidFill>
                  <a:schemeClr val="tx2">
                    <a:lumMod val="75000"/>
                  </a:schemeClr>
                </a:solidFill>
              </a:rPr>
              <a:t>Free application </a:t>
            </a:r>
            <a:r>
              <a:rPr lang="en-US" sz="4400" dirty="0">
                <a:solidFill>
                  <a:schemeClr val="tx2">
                    <a:lumMod val="75000"/>
                  </a:schemeClr>
                </a:solidFill>
              </a:rPr>
              <a:t>for Federal Student aid is the form that the student must complete to apply for federal  and NJ State financial assistance including Stafford Loans</a:t>
            </a:r>
          </a:p>
          <a:p>
            <a:pPr marL="0" indent="0" algn="ctr">
              <a:buNone/>
            </a:pPr>
            <a:endParaRPr lang="en-US" sz="4400" dirty="0">
              <a:solidFill>
                <a:schemeClr val="tx1"/>
              </a:solidFill>
            </a:endParaRPr>
          </a:p>
          <a:p>
            <a:pPr marL="0" indent="0" algn="ctr">
              <a:buNone/>
            </a:pPr>
            <a:r>
              <a:rPr lang="en-US" sz="2900" dirty="0">
                <a:solidFill>
                  <a:srgbClr val="FF0000"/>
                </a:solidFill>
              </a:rPr>
              <a:t> </a:t>
            </a:r>
            <a:r>
              <a:rPr lang="en-US" sz="4400" b="1" dirty="0">
                <a:solidFill>
                  <a:srgbClr val="FF0000"/>
                </a:solidFill>
                <a:hlinkClick r:id="rId5">
                  <a:extLst>
                    <a:ext uri="{A12FA001-AC4F-418D-AE19-62706E023703}">
                      <ahyp:hlinkClr xmlns:ahyp="http://schemas.microsoft.com/office/drawing/2018/hyperlinkcolor" xmlns="" val="tx"/>
                    </a:ext>
                  </a:extLst>
                </a:hlinkClick>
              </a:rPr>
              <a:t>www.fafsa.ed.gov</a:t>
            </a:r>
            <a:endParaRPr lang="en-US" sz="4400" b="1" dirty="0">
              <a:solidFill>
                <a:srgbClr val="FF0000"/>
              </a:solidFill>
            </a:endParaRPr>
          </a:p>
          <a:p>
            <a:pPr marL="0" indent="0" algn="ctr">
              <a:buNone/>
            </a:pPr>
            <a:endParaRPr lang="en-US" sz="4400" b="1" dirty="0">
              <a:solidFill>
                <a:srgbClr val="FF0000"/>
              </a:solidFill>
            </a:endParaRPr>
          </a:p>
          <a:p>
            <a:pPr marL="0" indent="0" algn="ctr">
              <a:buNone/>
            </a:pPr>
            <a:r>
              <a:rPr lang="en-US" sz="4400" dirty="0">
                <a:solidFill>
                  <a:schemeClr val="tx2">
                    <a:lumMod val="75000"/>
                  </a:schemeClr>
                </a:solidFill>
              </a:rPr>
              <a:t>Grants, scholarships, work- study and loans</a:t>
            </a:r>
          </a:p>
          <a:p>
            <a:pPr marL="0" indent="0" algn="ctr">
              <a:buNone/>
            </a:pPr>
            <a:endParaRPr lang="en-US" sz="4400" dirty="0">
              <a:solidFill>
                <a:schemeClr val="tx1"/>
              </a:solidFill>
            </a:endParaRPr>
          </a:p>
          <a:p>
            <a:pPr marL="0" indent="0" algn="ctr">
              <a:buNone/>
            </a:pPr>
            <a:r>
              <a:rPr lang="en-US" sz="4400" b="1" u="sng" dirty="0">
                <a:solidFill>
                  <a:srgbClr val="FF0000"/>
                </a:solidFill>
              </a:rPr>
              <a:t>www.nj.gov/nj/education/aid/</a:t>
            </a:r>
          </a:p>
          <a:p>
            <a:endParaRPr lang="en-US" dirty="0"/>
          </a:p>
          <a:p>
            <a:endParaRPr lang="en-US" dirty="0"/>
          </a:p>
          <a:p>
            <a:pPr marL="285750" indent="-285750">
              <a:buFont typeface="Wingdings" panose="05000000000000000000" pitchFamily="2" charset="2"/>
              <a:buChar char="Ø"/>
            </a:pPr>
            <a:endParaRPr lang="en-US" dirty="0"/>
          </a:p>
          <a:p>
            <a:pPr marL="285750" indent="-285750">
              <a:buFont typeface="Wingdings" panose="05000000000000000000" pitchFamily="2" charset="2"/>
              <a:buChar char="Ø"/>
            </a:pPr>
            <a:endParaRPr lang="en-US" dirty="0"/>
          </a:p>
        </p:txBody>
      </p:sp>
      <p:pic>
        <p:nvPicPr>
          <p:cNvPr id="6" name="Audio 5">
            <a:hlinkClick r:id="" action="ppaction://media"/>
            <a:extLst>
              <a:ext uri="{FF2B5EF4-FFF2-40B4-BE49-F238E27FC236}">
                <a16:creationId xmlns:a16="http://schemas.microsoft.com/office/drawing/2014/main" xmlns="" id="{56D7A112-A686-4E39-BF6F-11C7258B82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02041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4916"/>
    </mc:Choice>
    <mc:Fallback xmlns="">
      <p:transition spd="slow" advTm="44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38000" y="304256"/>
            <a:ext cx="10474568" cy="1977876"/>
          </a:xfrm>
        </p:spPr>
        <p:txBody>
          <a:bodyPr>
            <a:normAutofit fontScale="90000"/>
          </a:bodyPr>
          <a:lstStyle/>
          <a:p>
            <a:pPr algn="ctr"/>
            <a:r>
              <a:rPr lang="en-US" b="1" dirty="0"/>
              <a:t/>
            </a:r>
            <a:br>
              <a:rPr lang="en-US" b="1" dirty="0"/>
            </a:br>
            <a:r>
              <a:rPr lang="en-US" b="1" dirty="0">
                <a:solidFill>
                  <a:schemeClr val="bg1"/>
                </a:solidFill>
              </a:rPr>
              <a:t>Union County College</a:t>
            </a:r>
            <a:br>
              <a:rPr lang="en-US" b="1" dirty="0">
                <a:solidFill>
                  <a:schemeClr val="bg1"/>
                </a:solidFill>
              </a:rPr>
            </a:br>
            <a:r>
              <a:rPr lang="en-US" b="1" dirty="0">
                <a:solidFill>
                  <a:schemeClr val="bg1"/>
                </a:solidFill>
              </a:rPr>
              <a:t>Workforce Innovation Business Center</a:t>
            </a:r>
            <a:r>
              <a:rPr lang="en-US" b="1" dirty="0"/>
              <a:t/>
            </a:r>
            <a:br>
              <a:rPr lang="en-US" b="1" dirty="0"/>
            </a:br>
            <a:r>
              <a:rPr lang="en-US" b="1" dirty="0">
                <a:solidFill>
                  <a:srgbClr val="C00000"/>
                </a:solidFill>
              </a:rPr>
              <a:t>SOFT SKILLS TRAINING </a:t>
            </a:r>
            <a:r>
              <a:rPr lang="en-US" b="1" dirty="0"/>
              <a:t/>
            </a:r>
            <a:br>
              <a:rPr lang="en-US" b="1" dirty="0"/>
            </a:br>
            <a:endParaRPr lang="en-US" b="1" dirty="0"/>
          </a:p>
        </p:txBody>
      </p:sp>
      <p:sp>
        <p:nvSpPr>
          <p:cNvPr id="4" name="Rectangle 3"/>
          <p:cNvSpPr/>
          <p:nvPr/>
        </p:nvSpPr>
        <p:spPr>
          <a:xfrm>
            <a:off x="261257" y="1888177"/>
            <a:ext cx="11756571" cy="5170646"/>
          </a:xfrm>
          <a:prstGeom prst="rect">
            <a:avLst/>
          </a:prstGeom>
        </p:spPr>
        <p:txBody>
          <a:bodyPr wrap="square">
            <a:spAutoFit/>
          </a:bodyPr>
          <a:lstStyle/>
          <a:p>
            <a:endParaRPr lang="en-US" sz="2000" dirty="0">
              <a:solidFill>
                <a:schemeClr val="tx2">
                  <a:lumMod val="50000"/>
                </a:schemeClr>
              </a:solidFill>
            </a:endParaRPr>
          </a:p>
          <a:p>
            <a:r>
              <a:rPr lang="en-US" sz="2000" dirty="0">
                <a:solidFill>
                  <a:schemeClr val="accent2">
                    <a:lumMod val="50000"/>
                  </a:schemeClr>
                </a:solidFill>
              </a:rPr>
              <a:t>The soft skills training course is a comprehensive eight day, 40-hour course developed in collaboration with the Union County Workforce Development Board. The course is designed to provide Union County residents entering the workforce with workplace foundation skills that apply across a wide range of job positions. </a:t>
            </a:r>
          </a:p>
          <a:p>
            <a:endParaRPr lang="en-US" sz="1400" b="1" dirty="0">
              <a:solidFill>
                <a:srgbClr val="C00000"/>
              </a:solidFill>
            </a:endParaRPr>
          </a:p>
          <a:p>
            <a:r>
              <a:rPr lang="en-US" b="1" dirty="0">
                <a:solidFill>
                  <a:srgbClr val="C00000"/>
                </a:solidFill>
              </a:rPr>
              <a:t>Course Goals:</a:t>
            </a:r>
          </a:p>
          <a:p>
            <a:r>
              <a:rPr lang="en-US" dirty="0">
                <a:solidFill>
                  <a:schemeClr val="bg2">
                    <a:lumMod val="25000"/>
                  </a:schemeClr>
                </a:solidFill>
              </a:rPr>
              <a:t>The soft skills training course introduces students to a variety skill sets employers desire from job seekers. Students will gain applicable knowledge of:</a:t>
            </a:r>
          </a:p>
          <a:p>
            <a:endParaRPr lang="en-US" dirty="0">
              <a:solidFill>
                <a:schemeClr val="bg2">
                  <a:lumMod val="25000"/>
                </a:schemeClr>
              </a:solidFill>
            </a:endParaRPr>
          </a:p>
          <a:p>
            <a:pPr algn="ctr"/>
            <a:r>
              <a:rPr lang="en-US" dirty="0">
                <a:solidFill>
                  <a:schemeClr val="bg2">
                    <a:lumMod val="25000"/>
                  </a:schemeClr>
                </a:solidFill>
              </a:rPr>
              <a:t>• </a:t>
            </a:r>
            <a:r>
              <a:rPr lang="en-US" sz="1700" dirty="0">
                <a:solidFill>
                  <a:schemeClr val="bg2">
                    <a:lumMod val="25000"/>
                  </a:schemeClr>
                </a:solidFill>
              </a:rPr>
              <a:t>Interpersonal Skills/ Communications</a:t>
            </a:r>
          </a:p>
          <a:p>
            <a:pPr algn="ctr"/>
            <a:r>
              <a:rPr lang="en-US" sz="1700" dirty="0">
                <a:solidFill>
                  <a:schemeClr val="bg2">
                    <a:lumMod val="25000"/>
                  </a:schemeClr>
                </a:solidFill>
              </a:rPr>
              <a:t>• Workplace Readiness</a:t>
            </a:r>
          </a:p>
          <a:p>
            <a:pPr algn="ctr"/>
            <a:r>
              <a:rPr lang="en-US" sz="1700" dirty="0">
                <a:solidFill>
                  <a:schemeClr val="bg2">
                    <a:lumMod val="25000"/>
                  </a:schemeClr>
                </a:solidFill>
              </a:rPr>
              <a:t>• Teamwork</a:t>
            </a:r>
          </a:p>
          <a:p>
            <a:pPr algn="ctr"/>
            <a:r>
              <a:rPr lang="en-US" sz="1700" dirty="0">
                <a:solidFill>
                  <a:schemeClr val="bg2">
                    <a:lumMod val="25000"/>
                  </a:schemeClr>
                </a:solidFill>
              </a:rPr>
              <a:t>• Computer Basics</a:t>
            </a:r>
          </a:p>
          <a:p>
            <a:pPr algn="ctr"/>
            <a:r>
              <a:rPr lang="en-US" sz="1700" dirty="0">
                <a:solidFill>
                  <a:schemeClr val="bg2">
                    <a:lumMod val="25000"/>
                  </a:schemeClr>
                </a:solidFill>
              </a:rPr>
              <a:t>• Customer Service</a:t>
            </a:r>
          </a:p>
          <a:p>
            <a:pPr algn="ctr"/>
            <a:r>
              <a:rPr lang="en-US" sz="1700" dirty="0">
                <a:solidFill>
                  <a:schemeClr val="bg2">
                    <a:lumMod val="25000"/>
                  </a:schemeClr>
                </a:solidFill>
              </a:rPr>
              <a:t>• Problem Solving/Critical Thinking/Time Management</a:t>
            </a:r>
          </a:p>
          <a:p>
            <a:pPr algn="ctr"/>
            <a:r>
              <a:rPr lang="en-US" sz="1700" dirty="0">
                <a:solidFill>
                  <a:schemeClr val="bg2">
                    <a:lumMod val="25000"/>
                  </a:schemeClr>
                </a:solidFill>
              </a:rPr>
              <a:t>• Computer Training/Online Resources</a:t>
            </a:r>
          </a:p>
          <a:p>
            <a:pPr algn="ctr"/>
            <a:r>
              <a:rPr lang="en-US" sz="1700" dirty="0">
                <a:solidFill>
                  <a:schemeClr val="bg2">
                    <a:lumMod val="25000"/>
                  </a:schemeClr>
                </a:solidFill>
              </a:rPr>
              <a:t>• Job Search Basics/Job Search Essentials</a:t>
            </a:r>
          </a:p>
        </p:txBody>
      </p:sp>
      <p:pic>
        <p:nvPicPr>
          <p:cNvPr id="8" name="Picture 7"/>
          <p:cNvPicPr>
            <a:picLocks noChangeAspect="1"/>
          </p:cNvPicPr>
          <p:nvPr/>
        </p:nvPicPr>
        <p:blipFill>
          <a:blip r:embed="rId5"/>
          <a:stretch>
            <a:fillRect/>
          </a:stretch>
        </p:blipFill>
        <p:spPr>
          <a:xfrm>
            <a:off x="154380" y="4833257"/>
            <a:ext cx="1882239" cy="1882239"/>
          </a:xfrm>
          <a:prstGeom prst="rect">
            <a:avLst/>
          </a:prstGeom>
        </p:spPr>
      </p:pic>
      <p:pic>
        <p:nvPicPr>
          <p:cNvPr id="3" name="Audio 2">
            <a:hlinkClick r:id="" action="ppaction://media"/>
            <a:extLst>
              <a:ext uri="{FF2B5EF4-FFF2-40B4-BE49-F238E27FC236}">
                <a16:creationId xmlns:a16="http://schemas.microsoft.com/office/drawing/2014/main" xmlns="" id="{A7705B80-0ED3-4496-AC5F-544C4C1D0E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52676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356"/>
    </mc:Choice>
    <mc:Fallback xmlns="">
      <p:transition spd="slow" advTm="28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27033" y="2497774"/>
            <a:ext cx="10725205" cy="5362222"/>
          </a:xfrm>
        </p:spPr>
        <p:txBody>
          <a:bodyPr>
            <a:normAutofit fontScale="90000"/>
          </a:bodyPr>
          <a:lstStyle/>
          <a:p>
            <a:r>
              <a:rPr lang="en-US" sz="2000" b="1" dirty="0" smtClean="0">
                <a:solidFill>
                  <a:srgbClr val="FF0000"/>
                </a:solidFill>
              </a:rPr>
              <a:t/>
            </a:r>
            <a:br>
              <a:rPr lang="en-US" sz="2000" b="1" dirty="0" smtClean="0">
                <a:solidFill>
                  <a:srgbClr val="FF0000"/>
                </a:solidFill>
              </a:rPr>
            </a:br>
            <a:r>
              <a:rPr lang="en-US" sz="2000" b="1" dirty="0">
                <a:solidFill>
                  <a:srgbClr val="FF0000"/>
                </a:solidFill>
              </a:rPr>
              <a:t/>
            </a:r>
            <a:br>
              <a:rPr lang="en-US" sz="2000" b="1" dirty="0">
                <a:solidFill>
                  <a:srgbClr val="FF0000"/>
                </a:solidFill>
              </a:rPr>
            </a:br>
            <a:r>
              <a:rPr lang="en-US" sz="2000" b="1" dirty="0" smtClean="0">
                <a:solidFill>
                  <a:srgbClr val="FF0000"/>
                </a:solidFill>
              </a:rPr>
              <a:t/>
            </a:r>
            <a:br>
              <a:rPr lang="en-US" sz="2000" b="1" dirty="0" smtClean="0">
                <a:solidFill>
                  <a:srgbClr val="FF0000"/>
                </a:solidFill>
              </a:rPr>
            </a:br>
            <a:r>
              <a:rPr lang="en-US" sz="2000" b="1" dirty="0" smtClean="0">
                <a:solidFill>
                  <a:srgbClr val="FF0000"/>
                </a:solidFill>
              </a:rPr>
              <a:t>Division of Youth Services </a:t>
            </a:r>
            <a:r>
              <a:rPr lang="en-US" sz="2000" b="1" dirty="0">
                <a:solidFill>
                  <a:srgbClr val="FF0000"/>
                </a:solidFill>
              </a:rPr>
              <a:t/>
            </a:r>
            <a:br>
              <a:rPr lang="en-US" sz="2000" b="1" dirty="0">
                <a:solidFill>
                  <a:srgbClr val="FF0000"/>
                </a:solidFill>
              </a:rPr>
            </a:br>
            <a:r>
              <a:rPr lang="en-US" sz="2000" b="1" u="sng" dirty="0" smtClean="0">
                <a:solidFill>
                  <a:srgbClr val="FFC000"/>
                </a:solidFill>
              </a:rPr>
              <a:t>www.ucnj.org/youth</a:t>
            </a:r>
            <a:r>
              <a:rPr lang="en-US" sz="2000" b="1" dirty="0" smtClean="0">
                <a:solidFill>
                  <a:srgbClr val="FF0000"/>
                </a:solidFill>
              </a:rPr>
              <a:t/>
            </a:r>
            <a:br>
              <a:rPr lang="en-US" sz="2000" b="1" dirty="0" smtClean="0">
                <a:solidFill>
                  <a:srgbClr val="FF0000"/>
                </a:solidFill>
              </a:rPr>
            </a:br>
            <a:r>
              <a:rPr lang="en-US" sz="2000" b="1" dirty="0" smtClean="0">
                <a:solidFill>
                  <a:srgbClr val="FF0000"/>
                </a:solidFill>
              </a:rPr>
              <a:t/>
            </a:r>
            <a:br>
              <a:rPr lang="en-US" sz="2000" b="1" dirty="0" smtClean="0">
                <a:solidFill>
                  <a:srgbClr val="FF0000"/>
                </a:solidFill>
              </a:rPr>
            </a:br>
            <a:r>
              <a:rPr lang="en-US" sz="2000" b="1" dirty="0" smtClean="0">
                <a:solidFill>
                  <a:srgbClr val="FF0000"/>
                </a:solidFill>
              </a:rPr>
              <a:t>Union </a:t>
            </a:r>
            <a:r>
              <a:rPr lang="en-US" sz="2000" b="1" dirty="0">
                <a:solidFill>
                  <a:srgbClr val="FF0000"/>
                </a:solidFill>
              </a:rPr>
              <a:t>County</a:t>
            </a:r>
            <a:r>
              <a:rPr lang="en-US" sz="2000" dirty="0"/>
              <a:t/>
            </a:r>
            <a:br>
              <a:rPr lang="en-US" sz="2000" dirty="0"/>
            </a:br>
            <a:r>
              <a:rPr lang="en-US" sz="2000" b="1" dirty="0">
                <a:solidFill>
                  <a:srgbClr val="FFC000"/>
                </a:solidFill>
                <a:hlinkClick r:id="rId5"/>
              </a:rPr>
              <a:t>ucnj.org</a:t>
            </a:r>
            <a:r>
              <a:rPr lang="en-US" sz="2000" dirty="0"/>
              <a:t/>
            </a:r>
            <a:br>
              <a:rPr lang="en-US" sz="2000" dirty="0"/>
            </a:br>
            <a:r>
              <a:rPr lang="en-US" sz="2000" dirty="0"/>
              <a:t/>
            </a:r>
            <a:br>
              <a:rPr lang="en-US" sz="2000" dirty="0"/>
            </a:br>
            <a:r>
              <a:rPr lang="en-US" sz="2000" b="1" dirty="0">
                <a:solidFill>
                  <a:srgbClr val="FF0000"/>
                </a:solidFill>
              </a:rPr>
              <a:t>New Jersey Department of Labor</a:t>
            </a:r>
            <a:r>
              <a:rPr lang="en-US" sz="2000" u="sng" dirty="0"/>
              <a:t/>
            </a:r>
            <a:br>
              <a:rPr lang="en-US" sz="2000" u="sng" dirty="0"/>
            </a:br>
            <a:r>
              <a:rPr lang="en-US" sz="2000" b="1" u="sng" dirty="0">
                <a:solidFill>
                  <a:srgbClr val="FFC000"/>
                </a:solidFill>
                <a:hlinkClick r:id="rId6"/>
              </a:rPr>
              <a:t>careerconnections.nj.gov</a:t>
            </a:r>
            <a:r>
              <a:rPr lang="en-US" sz="2000" b="1" u="sng" dirty="0">
                <a:solidFill>
                  <a:srgbClr val="FFC000"/>
                </a:solidFill>
              </a:rPr>
              <a:t> </a:t>
            </a:r>
            <a:r>
              <a:rPr lang="en-US" sz="2000" b="1" dirty="0">
                <a:solidFill>
                  <a:srgbClr val="FFFF00"/>
                </a:solidFill>
              </a:rPr>
              <a:t/>
            </a:r>
            <a:br>
              <a:rPr lang="en-US" sz="2000" b="1" dirty="0">
                <a:solidFill>
                  <a:srgbClr val="FFFF00"/>
                </a:solidFill>
              </a:rPr>
            </a:br>
            <a:r>
              <a:rPr lang="en-US" sz="2000" b="1" dirty="0">
                <a:solidFill>
                  <a:srgbClr val="FFFF00"/>
                </a:solidFill>
              </a:rPr>
              <a:t/>
            </a:r>
            <a:br>
              <a:rPr lang="en-US" sz="2000" b="1" dirty="0">
                <a:solidFill>
                  <a:srgbClr val="FFFF00"/>
                </a:solidFill>
              </a:rPr>
            </a:br>
            <a:r>
              <a:rPr lang="en-US" sz="2000" b="1" dirty="0">
                <a:solidFill>
                  <a:srgbClr val="FF0000"/>
                </a:solidFill>
              </a:rPr>
              <a:t>New Jersey Division of Unemployment Insurance</a:t>
            </a:r>
            <a:r>
              <a:rPr lang="en-US" sz="2000" u="sng" dirty="0"/>
              <a:t/>
            </a:r>
            <a:br>
              <a:rPr lang="en-US" sz="2000" u="sng" dirty="0"/>
            </a:br>
            <a:r>
              <a:rPr lang="en-US" sz="2000" b="1" u="sng" dirty="0">
                <a:solidFill>
                  <a:schemeClr val="bg2">
                    <a:lumMod val="50000"/>
                  </a:schemeClr>
                </a:solidFill>
                <a:hlinkClick r:id="rId7"/>
              </a:rPr>
              <a:t>myunemployment.nj.gov</a:t>
            </a:r>
            <a:r>
              <a:rPr lang="en-US" sz="2000" b="1" u="sng" dirty="0">
                <a:solidFill>
                  <a:schemeClr val="bg2">
                    <a:lumMod val="50000"/>
                  </a:schemeClr>
                </a:solidFill>
              </a:rPr>
              <a:t>  </a:t>
            </a:r>
            <a:br>
              <a:rPr lang="en-US" sz="2000" b="1" u="sng" dirty="0">
                <a:solidFill>
                  <a:schemeClr val="bg2">
                    <a:lumMod val="50000"/>
                  </a:schemeClr>
                </a:solidFill>
              </a:rPr>
            </a:br>
            <a:r>
              <a:rPr lang="en-US" sz="2000" b="1" u="sng" dirty="0">
                <a:solidFill>
                  <a:schemeClr val="bg2">
                    <a:lumMod val="50000"/>
                  </a:schemeClr>
                </a:solidFill>
              </a:rPr>
              <a:t/>
            </a:r>
            <a:br>
              <a:rPr lang="en-US" sz="2000" b="1" u="sng" dirty="0">
                <a:solidFill>
                  <a:schemeClr val="bg2">
                    <a:lumMod val="50000"/>
                  </a:schemeClr>
                </a:solidFill>
              </a:rPr>
            </a:br>
            <a:r>
              <a:rPr lang="en-US" sz="2000" b="1" dirty="0">
                <a:solidFill>
                  <a:srgbClr val="FF0000"/>
                </a:solidFill>
              </a:rPr>
              <a:t>New Jersey Covid-19 Information</a:t>
            </a:r>
            <a:r>
              <a:rPr lang="en-US" sz="2000" b="1" u="sng" dirty="0">
                <a:solidFill>
                  <a:schemeClr val="bg2">
                    <a:lumMod val="50000"/>
                  </a:schemeClr>
                </a:solidFill>
              </a:rPr>
              <a:t/>
            </a:r>
            <a:br>
              <a:rPr lang="en-US" sz="2000" b="1" u="sng" dirty="0">
                <a:solidFill>
                  <a:schemeClr val="bg2">
                    <a:lumMod val="50000"/>
                  </a:schemeClr>
                </a:solidFill>
              </a:rPr>
            </a:br>
            <a:r>
              <a:rPr lang="en-US" sz="2000" b="1" dirty="0">
                <a:hlinkClick r:id="rId8"/>
              </a:rPr>
              <a:t>covid19.nj.gov</a:t>
            </a:r>
            <a:r>
              <a:rPr lang="en-US" sz="2000" b="1" dirty="0"/>
              <a:t> </a:t>
            </a:r>
            <a:r>
              <a:rPr lang="en-US" sz="2000" b="1" dirty="0">
                <a:solidFill>
                  <a:srgbClr val="FFFF00"/>
                </a:solidFill>
              </a:rPr>
              <a:t/>
            </a:r>
            <a:br>
              <a:rPr lang="en-US" sz="2000" b="1" dirty="0">
                <a:solidFill>
                  <a:srgbClr val="FFFF00"/>
                </a:solidFill>
              </a:rPr>
            </a:br>
            <a:r>
              <a:rPr lang="en-US" b="1" dirty="0">
                <a:solidFill>
                  <a:srgbClr val="FFFF00"/>
                </a:solidFill>
              </a:rPr>
              <a:t/>
            </a:r>
            <a:br>
              <a:rPr lang="en-US" b="1" dirty="0">
                <a:solidFill>
                  <a:srgbClr val="FFFF00"/>
                </a:solidFill>
              </a:rPr>
            </a:br>
            <a:r>
              <a:rPr lang="en-US" b="1" dirty="0">
                <a:solidFill>
                  <a:srgbClr val="FFFF00"/>
                </a:solidFill>
              </a:rPr>
              <a:t/>
            </a:r>
            <a:br>
              <a:rPr lang="en-US" b="1" dirty="0">
                <a:solidFill>
                  <a:srgbClr val="FFFF00"/>
                </a:solidFill>
              </a:rPr>
            </a:br>
            <a:r>
              <a:rPr lang="en-US" dirty="0"/>
              <a:t/>
            </a:r>
            <a:br>
              <a:rPr lang="en-US" dirty="0"/>
            </a:br>
            <a:r>
              <a:rPr lang="en-US" dirty="0"/>
              <a:t/>
            </a:r>
            <a:br>
              <a:rPr lang="en-US" dirty="0"/>
            </a:br>
            <a:endParaRPr lang="en-US" dirty="0"/>
          </a:p>
        </p:txBody>
      </p:sp>
      <p:sp>
        <p:nvSpPr>
          <p:cNvPr id="4" name="TextBox 3"/>
          <p:cNvSpPr txBox="1"/>
          <p:nvPr/>
        </p:nvSpPr>
        <p:spPr>
          <a:xfrm>
            <a:off x="1826143" y="879323"/>
            <a:ext cx="8240889" cy="769441"/>
          </a:xfrm>
          <a:prstGeom prst="rect">
            <a:avLst/>
          </a:prstGeom>
          <a:noFill/>
        </p:spPr>
        <p:txBody>
          <a:bodyPr wrap="square" rtlCol="0">
            <a:spAutoFit/>
          </a:bodyPr>
          <a:lstStyle/>
          <a:p>
            <a:pPr algn="ctr"/>
            <a:r>
              <a:rPr lang="en-US" sz="4400" b="1" dirty="0">
                <a:solidFill>
                  <a:schemeClr val="bg1"/>
                </a:solidFill>
              </a:rPr>
              <a:t>Important Websites</a:t>
            </a:r>
          </a:p>
        </p:txBody>
      </p:sp>
      <p:pic>
        <p:nvPicPr>
          <p:cNvPr id="3" name="Audio 2">
            <a:hlinkClick r:id="" action="ppaction://media"/>
            <a:extLst>
              <a:ext uri="{FF2B5EF4-FFF2-40B4-BE49-F238E27FC236}">
                <a16:creationId xmlns:a16="http://schemas.microsoft.com/office/drawing/2014/main" xmlns="" id="{28C98F32-3138-4156-BAFE-B2F4BA2400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19146667"/>
      </p:ext>
    </p:extLst>
  </p:cSld>
  <p:clrMapOvr>
    <a:overrideClrMapping bg1="lt1" tx1="dk1" bg2="lt2" tx2="dk2" accent1="accent1" accent2="accent2" accent3="accent3" accent4="accent4" accent5="accent5" accent6="accent6" hlink="hlink" folHlink="folHlink"/>
  </p:clrMapOvr>
  <p:transition advTm="40837">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ABOUT  US </a:t>
            </a:r>
            <a:endParaRPr lang="en-US" dirty="0"/>
          </a:p>
        </p:txBody>
      </p:sp>
      <p:sp>
        <p:nvSpPr>
          <p:cNvPr id="3" name="Content Placeholder 2"/>
          <p:cNvSpPr>
            <a:spLocks noGrp="1"/>
          </p:cNvSpPr>
          <p:nvPr>
            <p:ph idx="1"/>
          </p:nvPr>
        </p:nvSpPr>
        <p:spPr/>
        <p:txBody>
          <a:bodyPr/>
          <a:lstStyle/>
          <a:p>
            <a:endParaRPr lang="en-US" dirty="0"/>
          </a:p>
          <a:p>
            <a:pPr marL="0" indent="0" algn="ctr">
              <a:buNone/>
            </a:pPr>
            <a:r>
              <a:rPr lang="en-US" sz="2000" b="1" i="1" dirty="0" smtClean="0"/>
              <a:t>Youth </a:t>
            </a:r>
            <a:r>
              <a:rPr lang="en-US" sz="2000" b="1" i="1" dirty="0"/>
              <a:t>Forward is a full service program designed to help both in and out of school youth reach their educational and employment goals.  This comprehensive program achieves this by utilizing a comprehensive, collaborative approach to creating opportunities for youth.  As a result, these youth can then acquire the necessary life skills, education, work exposure and experiences to enable them to have productive careers and become responsible family members and citizens.  Youth Forward utilizes the WIOA 14 Elements in order to reach these goals.</a:t>
            </a:r>
          </a:p>
          <a:p>
            <a:endParaRPr lang="en-US" dirty="0"/>
          </a:p>
        </p:txBody>
      </p:sp>
    </p:spTree>
    <p:extLst>
      <p:ext uri="{BB962C8B-B14F-4D97-AF65-F5344CB8AC3E}">
        <p14:creationId xmlns:p14="http://schemas.microsoft.com/office/powerpoint/2010/main" val="37349799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b="1" dirty="0" smtClean="0"/>
              <a:t>Important Websites </a:t>
            </a:r>
            <a:endParaRPr lang="en-US" b="1" dirty="0"/>
          </a:p>
        </p:txBody>
      </p:sp>
      <p:sp>
        <p:nvSpPr>
          <p:cNvPr id="3" name="Rectangle 2"/>
          <p:cNvSpPr/>
          <p:nvPr/>
        </p:nvSpPr>
        <p:spPr>
          <a:xfrm>
            <a:off x="654622" y="2547416"/>
            <a:ext cx="6096000" cy="2723823"/>
          </a:xfrm>
          <a:prstGeom prst="rect">
            <a:avLst/>
          </a:prstGeom>
        </p:spPr>
        <p:txBody>
          <a:bodyPr>
            <a:spAutoFit/>
          </a:bodyPr>
          <a:lstStyle/>
          <a:p>
            <a:r>
              <a:rPr lang="en-US" sz="1600" b="1" dirty="0">
                <a:solidFill>
                  <a:srgbClr val="000000"/>
                </a:solidFill>
                <a:latin typeface="Arial" panose="020B0604020202020204" pitchFamily="34" charset="0"/>
                <a:ea typeface="Calibri" panose="020F0502020204030204" pitchFamily="34" charset="0"/>
              </a:rPr>
              <a:t>Department of Child Protection and Permanency (DCPP)</a:t>
            </a:r>
            <a:r>
              <a:rPr lang="en-US" sz="1600" dirty="0">
                <a:solidFill>
                  <a:srgbClr val="000000"/>
                </a:solidFill>
                <a:latin typeface="Arial" panose="020B0604020202020204" pitchFamily="34" charset="0"/>
                <a:ea typeface="Calibri" panose="020F0502020204030204" pitchFamily="34" charset="0"/>
              </a:rPr>
              <a:t/>
            </a:r>
            <a:br>
              <a:rPr lang="en-US" sz="1600" dirty="0">
                <a:solidFill>
                  <a:srgbClr val="000000"/>
                </a:solidFill>
                <a:latin typeface="Arial" panose="020B0604020202020204" pitchFamily="34" charset="0"/>
                <a:ea typeface="Calibri" panose="020F0502020204030204" pitchFamily="34" charset="0"/>
              </a:rPr>
            </a:br>
            <a:r>
              <a:rPr lang="en-US" sz="1600" dirty="0">
                <a:solidFill>
                  <a:srgbClr val="000000"/>
                </a:solidFill>
                <a:latin typeface="Arial" panose="020B0604020202020204" pitchFamily="34" charset="0"/>
                <a:ea typeface="Calibri" panose="020F0502020204030204" pitchFamily="34" charset="0"/>
              </a:rPr>
              <a:t>For reporting allegations of abuse and neglect</a:t>
            </a:r>
            <a:br>
              <a:rPr lang="en-US" sz="1600" dirty="0">
                <a:solidFill>
                  <a:srgbClr val="000000"/>
                </a:solidFill>
                <a:latin typeface="Arial" panose="020B0604020202020204" pitchFamily="34" charset="0"/>
                <a:ea typeface="Calibri" panose="020F0502020204030204" pitchFamily="34" charset="0"/>
              </a:rPr>
            </a:br>
            <a:r>
              <a:rPr lang="en-US" sz="1600" dirty="0">
                <a:solidFill>
                  <a:srgbClr val="000000"/>
                </a:solidFill>
                <a:latin typeface="Arial" panose="020B0604020202020204" pitchFamily="34" charset="0"/>
                <a:ea typeface="Calibri" panose="020F0502020204030204" pitchFamily="34" charset="0"/>
              </a:rPr>
              <a:t>1-877-NJ-ABUSE (1-877-652-2873)</a:t>
            </a:r>
            <a:endParaRPr lang="en-US" sz="1600" dirty="0">
              <a:latin typeface="Calibri" panose="020F0502020204030204" pitchFamily="34" charset="0"/>
              <a:ea typeface="Calibri" panose="020F0502020204030204" pitchFamily="34" charset="0"/>
            </a:endParaRPr>
          </a:p>
          <a:p>
            <a:r>
              <a:rPr lang="en-US" sz="1600" dirty="0">
                <a:solidFill>
                  <a:srgbClr val="000000"/>
                </a:solidFill>
                <a:latin typeface="Arial" panose="020B0604020202020204" pitchFamily="34" charset="0"/>
                <a:ea typeface="Calibri" panose="020F0502020204030204" pitchFamily="34" charset="0"/>
              </a:rPr>
              <a:t> </a:t>
            </a:r>
            <a:endParaRPr lang="en-US" sz="1600" dirty="0">
              <a:latin typeface="Calibri" panose="020F0502020204030204" pitchFamily="34" charset="0"/>
              <a:ea typeface="Calibri" panose="020F0502020204030204" pitchFamily="34" charset="0"/>
            </a:endParaRPr>
          </a:p>
          <a:p>
            <a:r>
              <a:rPr lang="en-US" sz="1600" b="1" dirty="0">
                <a:solidFill>
                  <a:srgbClr val="000000"/>
                </a:solidFill>
                <a:latin typeface="Arial" panose="020B0604020202020204" pitchFamily="34" charset="0"/>
                <a:ea typeface="Calibri" panose="020F0502020204030204" pitchFamily="34" charset="0"/>
              </a:rPr>
              <a:t>The New Jersey Suicide Prevention </a:t>
            </a:r>
            <a:r>
              <a:rPr lang="en-US" sz="1600" b="1" dirty="0" smtClean="0">
                <a:solidFill>
                  <a:srgbClr val="000000"/>
                </a:solidFill>
                <a:latin typeface="Arial" panose="020B0604020202020204" pitchFamily="34" charset="0"/>
                <a:ea typeface="Calibri" panose="020F0502020204030204" pitchFamily="34" charset="0"/>
              </a:rPr>
              <a:t>HOPE LINE </a:t>
            </a:r>
          </a:p>
          <a:p>
            <a:r>
              <a:rPr lang="en-US" sz="1600" dirty="0" smtClean="0">
                <a:solidFill>
                  <a:srgbClr val="000000"/>
                </a:solidFill>
                <a:latin typeface="Arial" panose="020B0604020202020204" pitchFamily="34" charset="0"/>
                <a:ea typeface="Calibri" panose="020F0502020204030204" pitchFamily="34" charset="0"/>
                <a:hlinkClick r:id="rId3"/>
              </a:rPr>
              <a:t>1-855-654-6735</a:t>
            </a:r>
            <a:r>
              <a:rPr lang="en-US" sz="1600" dirty="0">
                <a:solidFill>
                  <a:srgbClr val="000000"/>
                </a:solidFill>
                <a:latin typeface="Arial" panose="020B0604020202020204" pitchFamily="34" charset="0"/>
                <a:ea typeface="Calibri" panose="020F0502020204030204" pitchFamily="34" charset="0"/>
              </a:rPr>
              <a:t> </a:t>
            </a:r>
            <a:endParaRPr lang="en-US" sz="1600" dirty="0" smtClean="0">
              <a:solidFill>
                <a:srgbClr val="000000"/>
              </a:solidFill>
              <a:latin typeface="Arial" panose="020B0604020202020204" pitchFamily="34" charset="0"/>
              <a:ea typeface="Calibri" panose="020F0502020204030204" pitchFamily="34" charset="0"/>
            </a:endParaRPr>
          </a:p>
          <a:p>
            <a:r>
              <a:rPr lang="en-US" sz="1600" dirty="0" smtClean="0">
                <a:solidFill>
                  <a:srgbClr val="000000"/>
                </a:solidFill>
                <a:latin typeface="Arial" panose="020B0604020202020204" pitchFamily="34" charset="0"/>
                <a:ea typeface="Calibri" panose="020F0502020204030204" pitchFamily="34" charset="0"/>
                <a:hlinkClick r:id="rId4"/>
              </a:rPr>
              <a:t>website</a:t>
            </a:r>
            <a:r>
              <a:rPr lang="en-US" sz="1600" dirty="0" smtClean="0">
                <a:latin typeface="Calibri" panose="020F0502020204030204" pitchFamily="34" charset="0"/>
                <a:ea typeface="Calibri" panose="020F0502020204030204" pitchFamily="34" charset="0"/>
              </a:rPr>
              <a:t> </a:t>
            </a:r>
            <a:r>
              <a:rPr lang="en-US" sz="1600" u="sng" dirty="0">
                <a:solidFill>
                  <a:srgbClr val="0000FF"/>
                </a:solidFill>
                <a:latin typeface="Calibri" panose="020F0502020204030204" pitchFamily="34" charset="0"/>
                <a:ea typeface="Calibri" panose="020F0502020204030204" pitchFamily="34" charset="0"/>
                <a:hlinkClick r:id="rId4"/>
              </a:rPr>
              <a:t>http://www.njhopeline.com/</a:t>
            </a:r>
            <a:endParaRPr lang="en-US" sz="1600" dirty="0">
              <a:latin typeface="Calibri" panose="020F0502020204030204" pitchFamily="34" charset="0"/>
              <a:ea typeface="Calibri" panose="020F0502020204030204" pitchFamily="34" charset="0"/>
            </a:endParaRPr>
          </a:p>
          <a:p>
            <a:r>
              <a:rPr lang="en-US" sz="1600" dirty="0">
                <a:solidFill>
                  <a:srgbClr val="000000"/>
                </a:solidFill>
                <a:latin typeface="Arial" panose="020B0604020202020204" pitchFamily="34" charset="0"/>
                <a:ea typeface="Calibri" panose="020F0502020204030204" pitchFamily="34" charset="0"/>
              </a:rPr>
              <a:t> </a:t>
            </a:r>
            <a:endParaRPr lang="en-US" sz="1600" dirty="0">
              <a:latin typeface="Calibri" panose="020F0502020204030204" pitchFamily="34" charset="0"/>
              <a:ea typeface="Calibri" panose="020F0502020204030204" pitchFamily="34" charset="0"/>
            </a:endParaRPr>
          </a:p>
          <a:p>
            <a:r>
              <a:rPr lang="en-US" sz="1600" dirty="0">
                <a:solidFill>
                  <a:srgbClr val="1F497D"/>
                </a:solidFill>
                <a:latin typeface="Calibri" panose="020F0502020204030204" pitchFamily="34" charset="0"/>
                <a:ea typeface="Calibri" panose="020F0502020204030204" pitchFamily="34" charset="0"/>
              </a:rPr>
              <a:t> </a:t>
            </a:r>
            <a:r>
              <a:rPr lang="en-US" sz="1600" b="1" dirty="0" smtClean="0">
                <a:solidFill>
                  <a:srgbClr val="000000"/>
                </a:solidFill>
                <a:latin typeface="Arial" panose="020B0604020202020204" pitchFamily="34" charset="0"/>
                <a:ea typeface="Calibri" panose="020F0502020204030204" pitchFamily="34" charset="0"/>
              </a:rPr>
              <a:t>NJ </a:t>
            </a:r>
            <a:r>
              <a:rPr lang="en-US" sz="1600" b="1" dirty="0">
                <a:solidFill>
                  <a:srgbClr val="000000"/>
                </a:solidFill>
                <a:latin typeface="Arial" panose="020B0604020202020204" pitchFamily="34" charset="0"/>
                <a:ea typeface="Calibri" panose="020F0502020204030204" pitchFamily="34" charset="0"/>
              </a:rPr>
              <a:t>LGBTQI Resources  </a:t>
            </a:r>
            <a:endParaRPr lang="en-US" sz="1600" b="1" dirty="0" smtClean="0">
              <a:solidFill>
                <a:srgbClr val="000000"/>
              </a:solidFill>
              <a:latin typeface="Arial" panose="020B0604020202020204" pitchFamily="34" charset="0"/>
              <a:ea typeface="Calibri" panose="020F0502020204030204" pitchFamily="34" charset="0"/>
            </a:endParaRPr>
          </a:p>
          <a:p>
            <a:r>
              <a:rPr lang="en-US" sz="1600" u="sng" dirty="0" smtClean="0">
                <a:solidFill>
                  <a:srgbClr val="0000FF"/>
                </a:solidFill>
                <a:latin typeface="Calibri" panose="020F0502020204030204" pitchFamily="34" charset="0"/>
                <a:ea typeface="Calibri" panose="020F0502020204030204" pitchFamily="34" charset="0"/>
                <a:hlinkClick r:id="rId5"/>
              </a:rPr>
              <a:t>https</a:t>
            </a:r>
            <a:r>
              <a:rPr lang="en-US" sz="1600" u="sng" dirty="0">
                <a:solidFill>
                  <a:srgbClr val="0000FF"/>
                </a:solidFill>
                <a:latin typeface="Calibri" panose="020F0502020204030204" pitchFamily="34" charset="0"/>
                <a:ea typeface="Calibri" panose="020F0502020204030204" pitchFamily="34" charset="0"/>
                <a:hlinkClick r:id="rId5"/>
              </a:rPr>
              <a:t>://www.nj.gov/dcf/adolescent/lgbtqi/</a:t>
            </a:r>
            <a:endParaRPr lang="en-US" sz="1600" dirty="0">
              <a:latin typeface="Calibri" panose="020F0502020204030204" pitchFamily="34" charset="0"/>
              <a:ea typeface="Calibri" panose="020F0502020204030204" pitchFamily="34" charset="0"/>
            </a:endParaRPr>
          </a:p>
          <a:p>
            <a:r>
              <a:rPr lang="en-US" sz="1100" dirty="0">
                <a:solidFill>
                  <a:srgbClr val="1F497D"/>
                </a:solidFill>
                <a:latin typeface="Calibri" panose="020F0502020204030204" pitchFamily="34" charset="0"/>
                <a:ea typeface="Calibri" panose="020F0502020204030204" pitchFamily="34" charset="0"/>
              </a:rPr>
              <a:t> </a:t>
            </a:r>
            <a:endParaRPr lang="en-US" sz="11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970474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xmlns="" id="{FEB90296-CFE0-401D-9CA3-32966EC4F01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xmlns="" id="{08C9B4EE-7611-4ED9-B356-7BDD377C39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4A4F266A-F2F7-47CD-8BBC-E3777E982FD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20D69C80-8919-4A32-B897-F2A21F94057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F427B072-CC5B-481B-9719-8CD4C54444B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xmlns="" id="{EB88142C-D3C4-43DC-A844-A7D9ECB0F5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3039" y="776283"/>
            <a:ext cx="4310172" cy="2044535"/>
          </a:xfrm>
        </p:spPr>
        <p:txBody>
          <a:bodyPr vert="horz" lIns="91440" tIns="45720" rIns="91440" bIns="45720" rtlCol="0" anchor="ctr">
            <a:normAutofit/>
          </a:bodyPr>
          <a:lstStyle/>
          <a:p>
            <a:pPr algn="r"/>
            <a:r>
              <a:rPr lang="en-US" sz="4800" dirty="0" smtClean="0">
                <a:solidFill>
                  <a:schemeClr val="accent1">
                    <a:lumMod val="50000"/>
                  </a:schemeClr>
                </a:solidFill>
              </a:rPr>
              <a:t>Contact US…</a:t>
            </a:r>
            <a:r>
              <a:rPr lang="en-US" sz="4800" dirty="0"/>
              <a:t/>
            </a:r>
            <a:br>
              <a:rPr lang="en-US" sz="4800" dirty="0"/>
            </a:br>
            <a:endParaRPr lang="en-US" sz="4800" dirty="0"/>
          </a:p>
        </p:txBody>
      </p:sp>
      <p:sp>
        <p:nvSpPr>
          <p:cNvPr id="3" name="Text Placeholder 2"/>
          <p:cNvSpPr>
            <a:spLocks noGrp="1"/>
          </p:cNvSpPr>
          <p:nvPr>
            <p:ph type="body" idx="1"/>
          </p:nvPr>
        </p:nvSpPr>
        <p:spPr>
          <a:xfrm>
            <a:off x="5011365" y="991893"/>
            <a:ext cx="6760819" cy="5357050"/>
          </a:xfrm>
        </p:spPr>
        <p:txBody>
          <a:bodyPr vert="horz" lIns="91440" tIns="45720" rIns="91440" bIns="45720" rtlCol="0" anchor="ctr">
            <a:normAutofit fontScale="25000" lnSpcReduction="20000"/>
          </a:bodyPr>
          <a:lstStyle/>
          <a:p>
            <a:endParaRPr lang="en-US" sz="16000" u="sng" dirty="0" smtClean="0">
              <a:solidFill>
                <a:srgbClr val="C00000"/>
              </a:solidFill>
              <a:latin typeface="+mj-lt"/>
              <a:ea typeface="+mj-ea"/>
              <a:cs typeface="+mj-cs"/>
            </a:endParaRPr>
          </a:p>
          <a:p>
            <a:r>
              <a:rPr lang="en-US" sz="6400" u="sng" dirty="0" smtClean="0">
                <a:solidFill>
                  <a:srgbClr val="C00000"/>
                </a:solidFill>
                <a:latin typeface="+mj-lt"/>
                <a:ea typeface="+mj-ea"/>
                <a:cs typeface="+mj-cs"/>
              </a:rPr>
              <a:t>EMAIL</a:t>
            </a:r>
            <a:r>
              <a:rPr lang="en-US" sz="6400" dirty="0" smtClean="0">
                <a:solidFill>
                  <a:srgbClr val="C00000"/>
                </a:solidFill>
                <a:latin typeface="+mj-lt"/>
                <a:ea typeface="+mj-ea"/>
                <a:cs typeface="+mj-cs"/>
              </a:rPr>
              <a:t> </a:t>
            </a:r>
            <a:r>
              <a:rPr lang="en-US" sz="6400" dirty="0">
                <a:solidFill>
                  <a:srgbClr val="C00000"/>
                </a:solidFill>
                <a:latin typeface="+mj-lt"/>
                <a:ea typeface="+mj-ea"/>
                <a:cs typeface="+mj-cs"/>
              </a:rPr>
              <a:t>or </a:t>
            </a:r>
            <a:r>
              <a:rPr lang="en-US" sz="6400" u="sng" dirty="0">
                <a:solidFill>
                  <a:srgbClr val="C00000"/>
                </a:solidFill>
                <a:latin typeface="+mj-lt"/>
                <a:ea typeface="+mj-ea"/>
                <a:cs typeface="+mj-cs"/>
              </a:rPr>
              <a:t>CALL</a:t>
            </a:r>
            <a:r>
              <a:rPr lang="en-US" sz="6400" dirty="0">
                <a:solidFill>
                  <a:srgbClr val="C00000"/>
                </a:solidFill>
                <a:latin typeface="+mj-lt"/>
                <a:ea typeface="+mj-ea"/>
                <a:cs typeface="+mj-cs"/>
              </a:rPr>
              <a:t> US:</a:t>
            </a:r>
          </a:p>
          <a:p>
            <a:endParaRPr lang="en-US" sz="6400" dirty="0">
              <a:solidFill>
                <a:schemeClr val="tx1">
                  <a:lumMod val="60000"/>
                  <a:lumOff val="40000"/>
                </a:schemeClr>
              </a:solidFill>
            </a:endParaRPr>
          </a:p>
          <a:p>
            <a:r>
              <a:rPr lang="en-US" sz="6400" dirty="0" smtClean="0">
                <a:solidFill>
                  <a:schemeClr val="tx2"/>
                </a:solidFill>
              </a:rPr>
              <a:t>Youth Forward</a:t>
            </a:r>
          </a:p>
          <a:p>
            <a:r>
              <a:rPr lang="en-US" sz="6400" dirty="0" smtClean="0">
                <a:solidFill>
                  <a:schemeClr val="tx2"/>
                </a:solidFill>
              </a:rPr>
              <a:t>Division Of Youth Services</a:t>
            </a:r>
            <a:r>
              <a:rPr lang="en-US" sz="6400" dirty="0" smtClean="0">
                <a:solidFill>
                  <a:srgbClr val="C00000"/>
                </a:solidFill>
              </a:rPr>
              <a:t> </a:t>
            </a:r>
          </a:p>
          <a:p>
            <a:r>
              <a:rPr lang="en-US" sz="6400" dirty="0" smtClean="0">
                <a:solidFill>
                  <a:srgbClr val="C00000"/>
                </a:solidFill>
              </a:rPr>
              <a:t>(908) 558-2520</a:t>
            </a:r>
          </a:p>
          <a:p>
            <a:r>
              <a:rPr lang="en-US" sz="6400" dirty="0">
                <a:solidFill>
                  <a:srgbClr val="C00000"/>
                </a:solidFill>
              </a:rPr>
              <a:t>www.ucnj.org/youth</a:t>
            </a:r>
            <a:endParaRPr lang="en-US" sz="6400" dirty="0" smtClean="0">
              <a:solidFill>
                <a:srgbClr val="C00000"/>
              </a:solidFill>
            </a:endParaRPr>
          </a:p>
          <a:p>
            <a:endParaRPr lang="en-US" sz="6400" dirty="0" smtClean="0">
              <a:solidFill>
                <a:schemeClr val="tx2"/>
              </a:solidFill>
            </a:endParaRPr>
          </a:p>
          <a:p>
            <a:r>
              <a:rPr lang="en-US" sz="6400" dirty="0" smtClean="0">
                <a:solidFill>
                  <a:schemeClr val="tx2"/>
                </a:solidFill>
              </a:rPr>
              <a:t>Karen </a:t>
            </a:r>
            <a:r>
              <a:rPr lang="en-US" sz="6400" dirty="0">
                <a:solidFill>
                  <a:schemeClr val="tx2"/>
                </a:solidFill>
              </a:rPr>
              <a:t>M. Robinson, Youth Forward Administrator </a:t>
            </a:r>
          </a:p>
          <a:p>
            <a:r>
              <a:rPr lang="en-US" sz="6400" dirty="0">
                <a:solidFill>
                  <a:srgbClr val="C00000"/>
                </a:solidFill>
              </a:rPr>
              <a:t>(908) </a:t>
            </a:r>
            <a:r>
              <a:rPr lang="en-US" sz="6400" dirty="0" smtClean="0">
                <a:solidFill>
                  <a:srgbClr val="C00000"/>
                </a:solidFill>
              </a:rPr>
              <a:t>558-2526</a:t>
            </a:r>
            <a:r>
              <a:rPr lang="en-US" sz="6400" dirty="0">
                <a:solidFill>
                  <a:srgbClr val="C00000"/>
                </a:solidFill>
              </a:rPr>
              <a:t>	</a:t>
            </a:r>
          </a:p>
          <a:p>
            <a:r>
              <a:rPr lang="en-US" sz="6400" dirty="0">
                <a:solidFill>
                  <a:srgbClr val="C00000"/>
                </a:solidFill>
              </a:rPr>
              <a:t>Email: krobinson@ucnj.org</a:t>
            </a:r>
          </a:p>
          <a:p>
            <a:endParaRPr lang="en-US" sz="6400" dirty="0" smtClean="0">
              <a:solidFill>
                <a:srgbClr val="C00000"/>
              </a:solidFill>
            </a:endParaRPr>
          </a:p>
          <a:p>
            <a:r>
              <a:rPr lang="en-US" sz="6400" dirty="0" smtClean="0">
                <a:solidFill>
                  <a:schemeClr val="tx2"/>
                </a:solidFill>
              </a:rPr>
              <a:t>Katerin FarIAS, Youth Forward Supervisor</a:t>
            </a:r>
          </a:p>
          <a:p>
            <a:r>
              <a:rPr lang="en-US" sz="6400" dirty="0">
                <a:solidFill>
                  <a:srgbClr val="C00000"/>
                </a:solidFill>
              </a:rPr>
              <a:t>Email:  Katerin.Farias@ucnj.org</a:t>
            </a:r>
            <a:endParaRPr lang="en-US" sz="6400" dirty="0" smtClean="0">
              <a:solidFill>
                <a:srgbClr val="C00000"/>
              </a:solidFill>
            </a:endParaRPr>
          </a:p>
          <a:p>
            <a:r>
              <a:rPr lang="en-US" sz="6400" dirty="0" smtClean="0">
                <a:solidFill>
                  <a:srgbClr val="C00000"/>
                </a:solidFill>
              </a:rPr>
              <a:t>Tel</a:t>
            </a:r>
            <a:r>
              <a:rPr lang="en-US" sz="6400" dirty="0">
                <a:solidFill>
                  <a:srgbClr val="C00000"/>
                </a:solidFill>
              </a:rPr>
              <a:t>: (908) </a:t>
            </a:r>
            <a:r>
              <a:rPr lang="en-US" sz="6400" dirty="0" smtClean="0">
                <a:solidFill>
                  <a:srgbClr val="C00000"/>
                </a:solidFill>
              </a:rPr>
              <a:t>558-2524</a:t>
            </a:r>
            <a:endParaRPr lang="en-US" sz="6400" dirty="0">
              <a:solidFill>
                <a:srgbClr val="C00000"/>
              </a:solidFill>
              <a:latin typeface="+mj-lt"/>
              <a:ea typeface="+mj-ea"/>
              <a:cs typeface="+mj-cs"/>
            </a:endParaRPr>
          </a:p>
          <a:p>
            <a:endParaRPr lang="en-US" sz="6400" dirty="0">
              <a:solidFill>
                <a:schemeClr val="accent1"/>
              </a:solidFill>
              <a:latin typeface="+mj-lt"/>
              <a:ea typeface="+mj-ea"/>
              <a:cs typeface="+mj-cs"/>
            </a:endParaRPr>
          </a:p>
          <a:p>
            <a:r>
              <a:rPr lang="en-US" sz="6400" dirty="0">
                <a:solidFill>
                  <a:schemeClr val="tx2"/>
                </a:solidFill>
                <a:latin typeface="+mj-lt"/>
                <a:ea typeface="+mj-ea"/>
                <a:cs typeface="+mj-cs"/>
              </a:rPr>
              <a:t>Union County Works:</a:t>
            </a:r>
          </a:p>
          <a:p>
            <a:r>
              <a:rPr lang="en-US" sz="6400" u="sng" dirty="0">
                <a:solidFill>
                  <a:srgbClr val="FF0000"/>
                </a:solidFill>
                <a:hlinkClick r:id="rId5">
                  <a:extLst>
                    <a:ext uri="{A12FA001-AC4F-418D-AE19-62706E023703}">
                      <ahyp:hlinkClr xmlns:ahyp="http://schemas.microsoft.com/office/drawing/2018/hyperlinkcolor" xmlns="" val="tx"/>
                    </a:ext>
                  </a:extLst>
                </a:hlinkClick>
              </a:rPr>
              <a:t>ucajc.org</a:t>
            </a:r>
            <a:endParaRPr lang="en-US" sz="6400" dirty="0">
              <a:solidFill>
                <a:srgbClr val="FF0000"/>
              </a:solidFill>
            </a:endParaRPr>
          </a:p>
          <a:p>
            <a:endParaRPr lang="en-US" sz="4800" dirty="0">
              <a:solidFill>
                <a:schemeClr val="accent1"/>
              </a:solidFill>
              <a:latin typeface="+mj-lt"/>
              <a:ea typeface="+mj-ea"/>
              <a:cs typeface="+mj-cs"/>
            </a:endParaRPr>
          </a:p>
          <a:p>
            <a:endParaRPr lang="en-US" sz="3200" dirty="0">
              <a:solidFill>
                <a:schemeClr val="tx2">
                  <a:lumMod val="60000"/>
                  <a:lumOff val="40000"/>
                </a:schemeClr>
              </a:solidFill>
            </a:endParaRPr>
          </a:p>
          <a:p>
            <a:endParaRPr lang="en-US" sz="4000" dirty="0">
              <a:solidFill>
                <a:schemeClr val="tx2">
                  <a:lumMod val="60000"/>
                  <a:lumOff val="40000"/>
                </a:schemeClr>
              </a:solidFill>
            </a:endParaRPr>
          </a:p>
        </p:txBody>
      </p:sp>
      <p:pic>
        <p:nvPicPr>
          <p:cNvPr id="7" name="Graphic 6" descr="Marketing">
            <a:extLst>
              <a:ext uri="{FF2B5EF4-FFF2-40B4-BE49-F238E27FC236}">
                <a16:creationId xmlns:a16="http://schemas.microsoft.com/office/drawing/2014/main" xmlns="" id="{56CE2AC8-89D3-41EB-BF03-D86325AD91F7}"/>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585866" y="2187388"/>
            <a:ext cx="3420387" cy="3420387"/>
          </a:xfrm>
          <a:prstGeom prst="rect">
            <a:avLst/>
          </a:prstGeom>
        </p:spPr>
      </p:pic>
      <p:pic>
        <p:nvPicPr>
          <p:cNvPr id="4" name="Audio 3">
            <a:hlinkClick r:id="" action="ppaction://media"/>
            <a:extLst>
              <a:ext uri="{FF2B5EF4-FFF2-40B4-BE49-F238E27FC236}">
                <a16:creationId xmlns:a16="http://schemas.microsoft.com/office/drawing/2014/main" xmlns="" id="{04E3A9AA-DAE4-4324-8215-8346D86E7E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pic>
        <p:nvPicPr>
          <p:cNvPr id="13" name="Picture 12">
            <a:extLst>
              <a:ext uri="{FF2B5EF4-FFF2-40B4-BE49-F238E27FC236}">
                <a16:creationId xmlns:a16="http://schemas.microsoft.com/office/drawing/2014/main" xmlns="" id="{03F00079-A198-4C30-B279-B3410EE78812}"/>
              </a:ext>
            </a:extLst>
          </p:cNvPr>
          <p:cNvPicPr/>
          <p:nvPr/>
        </p:nvPicPr>
        <p:blipFill>
          <a:blip r:embed="rId10">
            <a:extLst>
              <a:ext uri="{28A0092B-C50C-407E-A947-70E740481C1C}">
                <a14:useLocalDpi xmlns:a14="http://schemas.microsoft.com/office/drawing/2010/main" val="0"/>
              </a:ext>
            </a:extLst>
          </a:blip>
          <a:stretch>
            <a:fillRect/>
          </a:stretch>
        </p:blipFill>
        <p:spPr>
          <a:xfrm>
            <a:off x="385095" y="5813611"/>
            <a:ext cx="3048000" cy="717177"/>
          </a:xfrm>
          <a:prstGeom prst="rect">
            <a:avLst/>
          </a:prstGeom>
        </p:spPr>
      </p:pic>
    </p:spTree>
    <p:extLst>
      <p:ext uri="{BB962C8B-B14F-4D97-AF65-F5344CB8AC3E}">
        <p14:creationId xmlns:p14="http://schemas.microsoft.com/office/powerpoint/2010/main" val="34005223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1767"/>
    </mc:Choice>
    <mc:Fallback xmlns="">
      <p:transition spd="slow" advTm="31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24663" y="5017911"/>
            <a:ext cx="5194300" cy="923330"/>
          </a:xfrm>
          <a:prstGeom prst="rect">
            <a:avLst/>
          </a:prstGeom>
          <a:noFill/>
        </p:spPr>
        <p:txBody>
          <a:bodyPr wrap="square" rtlCol="0">
            <a:spAutoFit/>
          </a:bodyPr>
          <a:lstStyle/>
          <a:p>
            <a:pPr algn="ctr"/>
            <a:r>
              <a:rPr lang="en-US" dirty="0" smtClean="0"/>
              <a:t>Division of Youth Services </a:t>
            </a:r>
            <a:r>
              <a:rPr lang="en-US" dirty="0"/>
              <a:t>– Elizabeth</a:t>
            </a:r>
          </a:p>
          <a:p>
            <a:pPr algn="ctr"/>
            <a:r>
              <a:rPr lang="en-US" dirty="0" smtClean="0"/>
              <a:t>1143 East Jersey Street. </a:t>
            </a:r>
            <a:r>
              <a:rPr lang="en-US" dirty="0"/>
              <a:t>Elizabeth, New Jersey 07201</a:t>
            </a:r>
          </a:p>
          <a:p>
            <a:pPr algn="ctr"/>
            <a:r>
              <a:rPr lang="en-US" dirty="0"/>
              <a:t>(908) </a:t>
            </a:r>
            <a:r>
              <a:rPr lang="en-US" dirty="0" smtClean="0"/>
              <a:t>558-2520</a:t>
            </a:r>
            <a:endParaRPr lang="en-US" dirty="0"/>
          </a:p>
        </p:txBody>
      </p:sp>
      <p:sp>
        <p:nvSpPr>
          <p:cNvPr id="12" name="TextBox 11"/>
          <p:cNvSpPr txBox="1"/>
          <p:nvPr/>
        </p:nvSpPr>
        <p:spPr>
          <a:xfrm>
            <a:off x="6833357" y="5017911"/>
            <a:ext cx="4426313" cy="923330"/>
          </a:xfrm>
          <a:prstGeom prst="rect">
            <a:avLst/>
          </a:prstGeom>
          <a:noFill/>
        </p:spPr>
        <p:txBody>
          <a:bodyPr wrap="square" rtlCol="0">
            <a:spAutoFit/>
          </a:bodyPr>
          <a:lstStyle/>
          <a:p>
            <a:pPr algn="ctr"/>
            <a:r>
              <a:rPr lang="en-US" dirty="0"/>
              <a:t>American Job Center - Plainfield</a:t>
            </a:r>
          </a:p>
          <a:p>
            <a:pPr algn="ctr"/>
            <a:r>
              <a:rPr lang="en-US" dirty="0"/>
              <a:t>200 West 2</a:t>
            </a:r>
            <a:r>
              <a:rPr lang="en-US" baseline="30000" dirty="0"/>
              <a:t>nd</a:t>
            </a:r>
            <a:r>
              <a:rPr lang="en-US" dirty="0"/>
              <a:t> St. Plainfield, New Jersey 07060</a:t>
            </a:r>
          </a:p>
          <a:p>
            <a:pPr algn="ctr"/>
            <a:r>
              <a:rPr lang="en-US" dirty="0"/>
              <a:t>(908) 757-9090</a:t>
            </a:r>
          </a:p>
        </p:txBody>
      </p:sp>
      <p:pic>
        <p:nvPicPr>
          <p:cNvPr id="7" name="Picture 6"/>
          <p:cNvPicPr>
            <a:picLocks noChangeAspect="1"/>
          </p:cNvPicPr>
          <p:nvPr/>
        </p:nvPicPr>
        <p:blipFill>
          <a:blip r:embed="rId5"/>
          <a:stretch>
            <a:fillRect/>
          </a:stretch>
        </p:blipFill>
        <p:spPr>
          <a:xfrm>
            <a:off x="6833358" y="242712"/>
            <a:ext cx="3967182" cy="4571999"/>
          </a:xfrm>
          <a:prstGeom prst="rect">
            <a:avLst/>
          </a:prstGeom>
        </p:spPr>
      </p:pic>
      <p:sp>
        <p:nvSpPr>
          <p:cNvPr id="9" name="TextBox 8"/>
          <p:cNvSpPr txBox="1"/>
          <p:nvPr/>
        </p:nvSpPr>
        <p:spPr>
          <a:xfrm>
            <a:off x="3860942" y="6031552"/>
            <a:ext cx="3960885" cy="646331"/>
          </a:xfrm>
          <a:prstGeom prst="rect">
            <a:avLst/>
          </a:prstGeom>
          <a:noFill/>
        </p:spPr>
        <p:txBody>
          <a:bodyPr wrap="square" rtlCol="0">
            <a:spAutoFit/>
          </a:bodyPr>
          <a:lstStyle/>
          <a:p>
            <a:pPr algn="ctr"/>
            <a:r>
              <a:rPr lang="en-US" b="1" dirty="0">
                <a:solidFill>
                  <a:srgbClr val="C00000"/>
                </a:solidFill>
              </a:rPr>
              <a:t>ON SITE LOCATIONS  ARE CURRENTLY  CLOSED TO THE PUBLIC</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1880" y="6153238"/>
            <a:ext cx="2050628" cy="524645"/>
          </a:xfrm>
          <a:prstGeom prst="rect">
            <a:avLst/>
          </a:prstGeom>
        </p:spPr>
      </p:pic>
      <p:pic>
        <p:nvPicPr>
          <p:cNvPr id="6" name="Audio 5">
            <a:hlinkClick r:id="" action="ppaction://media"/>
            <a:extLst>
              <a:ext uri="{FF2B5EF4-FFF2-40B4-BE49-F238E27FC236}">
                <a16:creationId xmlns:a16="http://schemas.microsoft.com/office/drawing/2014/main" xmlns="" id="{35129126-871E-4DF4-86FE-529B1E8DAF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pic>
        <p:nvPicPr>
          <p:cNvPr id="16" name="Picture Placeholder 15"/>
          <p:cNvPicPr>
            <a:picLocks noGrp="1" noChangeAspect="1"/>
          </p:cNvPicPr>
          <p:nvPr>
            <p:ph type="pic" idx="1"/>
          </p:nvPr>
        </p:nvPicPr>
        <p:blipFill>
          <a:blip r:embed="rId8">
            <a:extLst>
              <a:ext uri="{28A0092B-C50C-407E-A947-70E740481C1C}">
                <a14:useLocalDpi xmlns:a14="http://schemas.microsoft.com/office/drawing/2010/main" val="0"/>
              </a:ext>
            </a:extLst>
          </a:blip>
          <a:srcRect t="38226" b="38226"/>
          <a:stretch>
            <a:fillRect/>
          </a:stretch>
        </p:blipFill>
        <p:spPr>
          <a:xfrm>
            <a:off x="526775" y="396924"/>
            <a:ext cx="3642269" cy="4408989"/>
          </a:xfrm>
        </p:spPr>
      </p:pic>
    </p:spTree>
    <p:extLst>
      <p:ext uri="{BB962C8B-B14F-4D97-AF65-F5344CB8AC3E}">
        <p14:creationId xmlns:p14="http://schemas.microsoft.com/office/powerpoint/2010/main" val="882848115"/>
      </p:ext>
    </p:extLst>
  </p:cSld>
  <p:clrMapOvr>
    <a:masterClrMapping/>
  </p:clrMapOvr>
  <p:transition advTm="19941">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5200" b="1" dirty="0">
                <a:solidFill>
                  <a:schemeClr val="bg1"/>
                </a:solidFill>
              </a:rPr>
              <a:t>Are you </a:t>
            </a:r>
            <a:r>
              <a:rPr lang="en-US" sz="5200" b="1" dirty="0" smtClean="0">
                <a:solidFill>
                  <a:schemeClr val="bg1"/>
                </a:solidFill>
              </a:rPr>
              <a:t>Eligible?</a:t>
            </a:r>
            <a:endParaRPr lang="en-US" sz="5200" b="1" dirty="0">
              <a:solidFill>
                <a:schemeClr val="bg1"/>
              </a:solidFill>
            </a:endParaRPr>
          </a:p>
        </p:txBody>
      </p:sp>
      <p:sp>
        <p:nvSpPr>
          <p:cNvPr id="3" name="Content Placeholder 2"/>
          <p:cNvSpPr>
            <a:spLocks noGrp="1"/>
          </p:cNvSpPr>
          <p:nvPr>
            <p:ph type="body" sz="half" idx="2"/>
          </p:nvPr>
        </p:nvSpPr>
        <p:spPr>
          <a:xfrm>
            <a:off x="6157119" y="1127919"/>
            <a:ext cx="5638800" cy="5334000"/>
          </a:xfrm>
        </p:spPr>
        <p:txBody>
          <a:bodyPr>
            <a:normAutofit/>
          </a:bodyPr>
          <a:lstStyle/>
          <a:p>
            <a:r>
              <a:rPr lang="en-US" sz="2400" b="1" dirty="0" smtClean="0">
                <a:solidFill>
                  <a:schemeClr val="bg2">
                    <a:lumMod val="25000"/>
                  </a:schemeClr>
                </a:solidFill>
              </a:rPr>
              <a:t>            Eligibility Requirements </a:t>
            </a:r>
            <a:endParaRPr lang="en-US" sz="2400" b="1" dirty="0">
              <a:solidFill>
                <a:schemeClr val="bg2">
                  <a:lumMod val="25000"/>
                </a:schemeClr>
              </a:solidFill>
            </a:endParaRPr>
          </a:p>
          <a:p>
            <a:pPr marL="342900" indent="-342900">
              <a:buFont typeface="Wingdings" panose="05000000000000000000" pitchFamily="2" charset="2"/>
              <a:buChar char="§"/>
            </a:pPr>
            <a:endParaRPr lang="en-US" sz="2000" b="1" dirty="0" smtClean="0">
              <a:solidFill>
                <a:schemeClr val="bg2">
                  <a:lumMod val="25000"/>
                </a:schemeClr>
              </a:solidFill>
            </a:endParaRPr>
          </a:p>
          <a:p>
            <a:pPr marL="342900" lvl="0" indent="-342900">
              <a:buClr>
                <a:srgbClr val="0F6FC6"/>
              </a:buClr>
              <a:buFont typeface="Wingdings 3" charset="2"/>
              <a:buChar char=""/>
            </a:pPr>
            <a:r>
              <a:rPr lang="en-US" sz="1800" dirty="0">
                <a:solidFill>
                  <a:prstClr val="black">
                    <a:lumMod val="75000"/>
                    <a:lumOff val="25000"/>
                  </a:prstClr>
                </a:solidFill>
              </a:rPr>
              <a:t>PROOF OF AGE/BIRTH DATE </a:t>
            </a:r>
          </a:p>
          <a:p>
            <a:pPr marL="342900" lvl="0" indent="-342900">
              <a:buClr>
                <a:srgbClr val="0F6FC6"/>
              </a:buClr>
              <a:buFont typeface="Wingdings 3" charset="2"/>
              <a:buChar char=""/>
            </a:pPr>
            <a:r>
              <a:rPr lang="en-US" sz="1800" dirty="0">
                <a:solidFill>
                  <a:prstClr val="black">
                    <a:lumMod val="75000"/>
                    <a:lumOff val="25000"/>
                  </a:prstClr>
                </a:solidFill>
              </a:rPr>
              <a:t>SOCIAL SECURITY NUMBER </a:t>
            </a:r>
          </a:p>
          <a:p>
            <a:pPr marL="342900" lvl="0" indent="-342900">
              <a:buClr>
                <a:srgbClr val="0F6FC6"/>
              </a:buClr>
              <a:buFont typeface="Wingdings 3" charset="2"/>
              <a:buChar char=""/>
            </a:pPr>
            <a:r>
              <a:rPr lang="en-US" sz="1800" dirty="0">
                <a:solidFill>
                  <a:prstClr val="black">
                    <a:lumMod val="75000"/>
                    <a:lumOff val="25000"/>
                  </a:prstClr>
                </a:solidFill>
              </a:rPr>
              <a:t>CITIZENSHIP/ALIEN STATUS </a:t>
            </a:r>
          </a:p>
          <a:p>
            <a:pPr marL="342900" lvl="0" indent="-342900">
              <a:buClr>
                <a:srgbClr val="0F6FC6"/>
              </a:buClr>
              <a:buFont typeface="Wingdings 3" charset="2"/>
              <a:buChar char=""/>
            </a:pPr>
            <a:r>
              <a:rPr lang="en-US" sz="1800" dirty="0">
                <a:solidFill>
                  <a:prstClr val="black">
                    <a:lumMod val="75000"/>
                    <a:lumOff val="25000"/>
                  </a:prstClr>
                </a:solidFill>
              </a:rPr>
              <a:t>SELECTIVE SERVICE REGISTRATION </a:t>
            </a:r>
            <a:r>
              <a:rPr lang="en-US" sz="1600" dirty="0">
                <a:solidFill>
                  <a:prstClr val="black">
                    <a:lumMod val="75000"/>
                    <a:lumOff val="25000"/>
                  </a:prstClr>
                </a:solidFill>
              </a:rPr>
              <a:t>*males over 18</a:t>
            </a:r>
          </a:p>
          <a:p>
            <a:pPr marL="342900" lvl="0" indent="-342900">
              <a:buClr>
                <a:srgbClr val="0F6FC6"/>
              </a:buClr>
              <a:buFont typeface="Wingdings 3" charset="2"/>
              <a:buChar char=""/>
            </a:pPr>
            <a:r>
              <a:rPr lang="en-US" sz="1800" dirty="0">
                <a:solidFill>
                  <a:prstClr val="black">
                    <a:lumMod val="75000"/>
                    <a:lumOff val="25000"/>
                  </a:prstClr>
                </a:solidFill>
              </a:rPr>
              <a:t>PROOF OF FAMILY SIZE </a:t>
            </a:r>
          </a:p>
          <a:p>
            <a:pPr marL="342900" lvl="0" indent="-342900">
              <a:buClr>
                <a:srgbClr val="0F6FC6"/>
              </a:buClr>
              <a:buFont typeface="Wingdings 3" charset="2"/>
              <a:buChar char=""/>
            </a:pPr>
            <a:r>
              <a:rPr lang="en-US" sz="1800" dirty="0">
                <a:solidFill>
                  <a:prstClr val="black">
                    <a:lumMod val="75000"/>
                    <a:lumOff val="25000"/>
                  </a:prstClr>
                </a:solidFill>
              </a:rPr>
              <a:t>INDIVIDUAL INCOME</a:t>
            </a:r>
          </a:p>
          <a:p>
            <a:pPr marL="342900" lvl="0" indent="-342900">
              <a:buClr>
                <a:srgbClr val="0F6FC6"/>
              </a:buClr>
              <a:buFont typeface="Wingdings 3" charset="2"/>
              <a:buChar char=""/>
            </a:pPr>
            <a:r>
              <a:rPr lang="en-US" sz="1800" dirty="0">
                <a:solidFill>
                  <a:prstClr val="black">
                    <a:lumMod val="75000"/>
                    <a:lumOff val="25000"/>
                  </a:prstClr>
                </a:solidFill>
              </a:rPr>
              <a:t>FAMILY INCOME  *If 18 ½ and younger without a disability</a:t>
            </a:r>
          </a:p>
          <a:p>
            <a:pPr marL="342900" lvl="0" indent="-342900">
              <a:buClr>
                <a:srgbClr val="0F6FC6"/>
              </a:buClr>
              <a:buFont typeface="Wingdings 3" charset="2"/>
              <a:buChar char=""/>
            </a:pPr>
            <a:r>
              <a:rPr lang="en-US" sz="1800" dirty="0">
                <a:solidFill>
                  <a:prstClr val="black">
                    <a:lumMod val="75000"/>
                    <a:lumOff val="25000"/>
                  </a:prstClr>
                </a:solidFill>
              </a:rPr>
              <a:t>DOCUMENTATION TO SUPPORT BARRIER</a:t>
            </a:r>
          </a:p>
          <a:p>
            <a:endParaRPr lang="en-US" sz="2000" b="1" dirty="0" smtClean="0">
              <a:solidFill>
                <a:schemeClr val="bg2">
                  <a:lumMod val="25000"/>
                </a:schemeClr>
              </a:solidFill>
            </a:endParaRPr>
          </a:p>
        </p:txBody>
      </p:sp>
      <p:pic>
        <p:nvPicPr>
          <p:cNvPr id="6" name="Audio 5">
            <a:hlinkClick r:id="" action="ppaction://media"/>
            <a:extLst>
              <a:ext uri="{FF2B5EF4-FFF2-40B4-BE49-F238E27FC236}">
                <a16:creationId xmlns:a16="http://schemas.microsoft.com/office/drawing/2014/main" xmlns="" id="{2B5AAF0B-2AD5-4417-870B-CB324786F3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4955" y="3700876"/>
            <a:ext cx="4361262" cy="2219325"/>
          </a:xfrm>
          <a:prstGeom prst="rect">
            <a:avLst/>
          </a:prstGeom>
        </p:spPr>
      </p:pic>
    </p:spTree>
    <p:extLst>
      <p:ext uri="{BB962C8B-B14F-4D97-AF65-F5344CB8AC3E}">
        <p14:creationId xmlns:p14="http://schemas.microsoft.com/office/powerpoint/2010/main" val="3666276579"/>
      </p:ext>
    </p:extLst>
  </p:cSld>
  <p:clrMapOvr>
    <a:overrideClrMapping bg1="lt1" tx1="dk1" bg2="lt2" tx2="dk2" accent1="accent1" accent2="accent2" accent3="accent3" accent4="accent4" accent5="accent5" accent6="accent6" hlink="hlink" folHlink="folHlink"/>
  </p:clrMapOvr>
  <p:transition advTm="28605">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In School Youth Requirements  </a:t>
            </a:r>
            <a:endParaRPr lang="en-US" dirty="0"/>
          </a:p>
        </p:txBody>
      </p:sp>
      <p:sp>
        <p:nvSpPr>
          <p:cNvPr id="6" name="Text Placeholder 5"/>
          <p:cNvSpPr>
            <a:spLocks noGrp="1"/>
          </p:cNvSpPr>
          <p:nvPr>
            <p:ph type="body" sz="half" idx="2"/>
          </p:nvPr>
        </p:nvSpPr>
        <p:spPr/>
        <p:txBody>
          <a:bodyPr/>
          <a:lstStyle/>
          <a:p>
            <a:r>
              <a:rPr lang="en-US" sz="2000" b="1" dirty="0"/>
              <a:t>In-School Youth (ISY</a:t>
            </a:r>
            <a:r>
              <a:rPr lang="en-US" sz="2000" b="1" dirty="0" smtClean="0"/>
              <a:t>) Ages </a:t>
            </a:r>
            <a:r>
              <a:rPr lang="en-US" sz="2000" b="1" dirty="0"/>
              <a:t>14-21</a:t>
            </a:r>
          </a:p>
          <a:p>
            <a:r>
              <a:rPr lang="en-US" sz="2000" dirty="0" smtClean="0"/>
              <a:t>Youth</a:t>
            </a:r>
            <a:r>
              <a:rPr lang="en-US" dirty="0" smtClean="0"/>
              <a:t> </a:t>
            </a:r>
            <a:r>
              <a:rPr lang="en-US" dirty="0"/>
              <a:t>attending school (as defined by State law), including secondary and post-secondary </a:t>
            </a:r>
            <a:r>
              <a:rPr lang="en-US" dirty="0" smtClean="0"/>
              <a:t>school, and not </a:t>
            </a:r>
            <a:r>
              <a:rPr lang="en-US" dirty="0"/>
              <a:t>younger than age 14 or older than age 21 at time of enrollment. Because age eligibility is based on age at enrollment, participants may continue to receive services beyond the age of 21 once they are enrolled in the program.</a:t>
            </a:r>
          </a:p>
          <a:p>
            <a:endParaRPr lang="en-US" dirty="0"/>
          </a:p>
        </p:txBody>
      </p:sp>
    </p:spTree>
    <p:extLst>
      <p:ext uri="{BB962C8B-B14F-4D97-AF65-F5344CB8AC3E}">
        <p14:creationId xmlns:p14="http://schemas.microsoft.com/office/powerpoint/2010/main" val="1950385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                  ISY </a:t>
            </a:r>
            <a:r>
              <a:rPr lang="en-US" b="1" dirty="0"/>
              <a:t>Eligibility Barriers</a:t>
            </a:r>
            <a:endParaRPr lang="en-US" dirty="0"/>
          </a:p>
        </p:txBody>
      </p:sp>
      <p:sp>
        <p:nvSpPr>
          <p:cNvPr id="5" name="Content Placeholder 4"/>
          <p:cNvSpPr>
            <a:spLocks noGrp="1"/>
          </p:cNvSpPr>
          <p:nvPr>
            <p:ph sz="half" idx="1"/>
          </p:nvPr>
        </p:nvSpPr>
        <p:spPr/>
        <p:txBody>
          <a:bodyPr>
            <a:normAutofit fontScale="92500" lnSpcReduction="10000"/>
          </a:bodyPr>
          <a:lstStyle/>
          <a:p>
            <a:r>
              <a:rPr lang="en-US" dirty="0"/>
              <a:t>Basic skills </a:t>
            </a:r>
            <a:r>
              <a:rPr lang="en-US" dirty="0" smtClean="0"/>
              <a:t>deficient </a:t>
            </a:r>
            <a:endParaRPr lang="en-US" dirty="0"/>
          </a:p>
          <a:p>
            <a:r>
              <a:rPr lang="en-US" dirty="0"/>
              <a:t>An English language </a:t>
            </a:r>
            <a:r>
              <a:rPr lang="en-US" dirty="0" smtClean="0"/>
              <a:t>learner</a:t>
            </a:r>
          </a:p>
          <a:p>
            <a:r>
              <a:rPr lang="en-US" dirty="0" smtClean="0"/>
              <a:t>An offender</a:t>
            </a:r>
            <a:endParaRPr lang="en-US" dirty="0"/>
          </a:p>
          <a:p>
            <a:r>
              <a:rPr lang="en-US" dirty="0" smtClean="0"/>
              <a:t>Individual with disability </a:t>
            </a:r>
            <a:endParaRPr lang="en-US" dirty="0"/>
          </a:p>
          <a:p>
            <a:r>
              <a:rPr lang="en-US" dirty="0"/>
              <a:t>A homeless individual </a:t>
            </a:r>
          </a:p>
          <a:p>
            <a:r>
              <a:rPr lang="en-US" dirty="0" smtClean="0"/>
              <a:t>A homeless </a:t>
            </a:r>
            <a:r>
              <a:rPr lang="en-US" dirty="0"/>
              <a:t>child or youth </a:t>
            </a:r>
            <a:r>
              <a:rPr lang="en-US" dirty="0" smtClean="0"/>
              <a:t> </a:t>
            </a:r>
          </a:p>
          <a:p>
            <a:r>
              <a:rPr lang="en-US" dirty="0" smtClean="0"/>
              <a:t> A runaway </a:t>
            </a:r>
            <a:endParaRPr lang="en-US" dirty="0"/>
          </a:p>
          <a:p>
            <a:pPr marL="0" indent="0">
              <a:buNone/>
            </a:pPr>
            <a:endParaRPr lang="en-US" dirty="0"/>
          </a:p>
        </p:txBody>
      </p:sp>
      <p:sp>
        <p:nvSpPr>
          <p:cNvPr id="6" name="Content Placeholder 5"/>
          <p:cNvSpPr>
            <a:spLocks noGrp="1"/>
          </p:cNvSpPr>
          <p:nvPr>
            <p:ph sz="half" idx="2"/>
          </p:nvPr>
        </p:nvSpPr>
        <p:spPr/>
        <p:txBody>
          <a:bodyPr>
            <a:normAutofit fontScale="92500" lnSpcReduction="10000"/>
          </a:bodyPr>
          <a:lstStyle/>
          <a:p>
            <a:r>
              <a:rPr lang="en-US" dirty="0"/>
              <a:t>An individual in foster care or who has aged out of the foster care system or who has attained 16 years of age and left foster care for kinship guardianship or adoption, a child eligible for </a:t>
            </a:r>
            <a:r>
              <a:rPr lang="en-US" dirty="0" smtClean="0"/>
              <a:t>assistance, who is in </a:t>
            </a:r>
            <a:r>
              <a:rPr lang="en-US" dirty="0"/>
              <a:t>an out-of-home </a:t>
            </a:r>
            <a:r>
              <a:rPr lang="en-US" dirty="0" smtClean="0"/>
              <a:t>placement. </a:t>
            </a:r>
            <a:endParaRPr lang="en-US" dirty="0"/>
          </a:p>
          <a:p>
            <a:r>
              <a:rPr lang="en-US" dirty="0"/>
              <a:t>An individual who is pregnant or </a:t>
            </a:r>
            <a:r>
              <a:rPr lang="en-US" dirty="0" smtClean="0"/>
              <a:t>parenting</a:t>
            </a:r>
            <a:r>
              <a:rPr lang="en-US" dirty="0"/>
              <a:t>.</a:t>
            </a:r>
          </a:p>
          <a:p>
            <a:r>
              <a:rPr lang="en-US" dirty="0" smtClean="0"/>
              <a:t>An </a:t>
            </a:r>
            <a:r>
              <a:rPr lang="en-US" dirty="0"/>
              <a:t>individual who requires additional assistance to enter or complete an educational program or to secure or hold </a:t>
            </a:r>
            <a:r>
              <a:rPr lang="en-US" dirty="0" smtClean="0"/>
              <a:t>employment</a:t>
            </a:r>
            <a:r>
              <a:rPr lang="en-US" dirty="0"/>
              <a:t>.</a:t>
            </a:r>
          </a:p>
          <a:p>
            <a:endParaRPr lang="en-US" dirty="0"/>
          </a:p>
        </p:txBody>
      </p:sp>
    </p:spTree>
    <p:extLst>
      <p:ext uri="{BB962C8B-B14F-4D97-AF65-F5344CB8AC3E}">
        <p14:creationId xmlns:p14="http://schemas.microsoft.com/office/powerpoint/2010/main" val="34624355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Out of School Youth Requirements </a:t>
            </a:r>
            <a:endParaRPr lang="en-US" dirty="0"/>
          </a:p>
        </p:txBody>
      </p:sp>
      <p:sp>
        <p:nvSpPr>
          <p:cNvPr id="7" name="Content Placeholder 6"/>
          <p:cNvSpPr>
            <a:spLocks noGrp="1"/>
          </p:cNvSpPr>
          <p:nvPr>
            <p:ph idx="1"/>
          </p:nvPr>
        </p:nvSpPr>
        <p:spPr/>
        <p:txBody>
          <a:bodyPr/>
          <a:lstStyle/>
          <a:p>
            <a:r>
              <a:rPr lang="en-US" sz="2800" dirty="0"/>
              <a:t>Out-of-School Youth (OSY) </a:t>
            </a:r>
            <a:r>
              <a:rPr lang="en-US" sz="2800" dirty="0" smtClean="0"/>
              <a:t>Ages16-24</a:t>
            </a:r>
            <a:endParaRPr lang="en-US" sz="2800" dirty="0"/>
          </a:p>
          <a:p>
            <a:r>
              <a:rPr lang="en-US" sz="2800" dirty="0"/>
              <a:t>Youth not attending any </a:t>
            </a:r>
            <a:r>
              <a:rPr lang="en-US" sz="2800" dirty="0" smtClean="0"/>
              <a:t>school,  </a:t>
            </a:r>
            <a:r>
              <a:rPr lang="en-US" sz="2800" dirty="0"/>
              <a:t>Not younger than 16 or older than age 24 at time of enrollment. Because age eligibility is based on age at enrollment, participants may continue to receive services beyond the age of 24 once they are enrolled in the program</a:t>
            </a:r>
          </a:p>
          <a:p>
            <a:pPr marL="0" indent="0">
              <a:buNone/>
            </a:pPr>
            <a:endParaRPr lang="en-US" dirty="0"/>
          </a:p>
        </p:txBody>
      </p:sp>
      <p:sp>
        <p:nvSpPr>
          <p:cNvPr id="6" name="Rectangle 5"/>
          <p:cNvSpPr/>
          <p:nvPr/>
        </p:nvSpPr>
        <p:spPr>
          <a:xfrm>
            <a:off x="2146851" y="2840072"/>
            <a:ext cx="9094305" cy="523220"/>
          </a:xfrm>
          <a:prstGeom prst="rect">
            <a:avLst/>
          </a:prstGeom>
        </p:spPr>
        <p:txBody>
          <a:bodyPr wrap="square">
            <a:spAutoFit/>
          </a:bodyPr>
          <a:lstStyle/>
          <a:p>
            <a:pPr marL="457200" indent="-457200">
              <a:buFont typeface="Wingdings" panose="05000000000000000000" pitchFamily="2" charset="2"/>
              <a:buChar char="§"/>
            </a:pPr>
            <a:endParaRPr lang="en-US" sz="2800" dirty="0"/>
          </a:p>
        </p:txBody>
      </p:sp>
    </p:spTree>
    <p:extLst>
      <p:ext uri="{BB962C8B-B14F-4D97-AF65-F5344CB8AC3E}">
        <p14:creationId xmlns:p14="http://schemas.microsoft.com/office/powerpoint/2010/main" val="2195363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               OSY </a:t>
            </a:r>
            <a:r>
              <a:rPr lang="en-US" b="1" dirty="0"/>
              <a:t>Eligibility Barriers</a:t>
            </a:r>
            <a:endParaRPr lang="en-US" dirty="0"/>
          </a:p>
        </p:txBody>
      </p:sp>
      <p:sp>
        <p:nvSpPr>
          <p:cNvPr id="3" name="Content Placeholder 2"/>
          <p:cNvSpPr>
            <a:spLocks noGrp="1"/>
          </p:cNvSpPr>
          <p:nvPr>
            <p:ph sz="half" idx="1"/>
          </p:nvPr>
        </p:nvSpPr>
        <p:spPr>
          <a:xfrm>
            <a:off x="1154954" y="2413719"/>
            <a:ext cx="4825158" cy="3416301"/>
          </a:xfrm>
        </p:spPr>
        <p:txBody>
          <a:bodyPr>
            <a:normAutofit fontScale="85000" lnSpcReduction="20000"/>
          </a:bodyPr>
          <a:lstStyle/>
          <a:p>
            <a:pPr marL="0" indent="0">
              <a:buNone/>
            </a:pPr>
            <a:endParaRPr lang="en-US" dirty="0"/>
          </a:p>
          <a:p>
            <a:r>
              <a:rPr lang="en-US" dirty="0"/>
              <a:t>A high school dropout; </a:t>
            </a:r>
          </a:p>
          <a:p>
            <a:r>
              <a:rPr lang="en-US" dirty="0"/>
              <a:t>A youth who is within the age of compulsory school attendance, but has not attended school for at least the most recent complete school year calendar quarter. School year calendar quarter is based on how a local school district defines its school year quarters. In cases where schools do not use quarters, local programs must use calendar year quarters; </a:t>
            </a:r>
          </a:p>
          <a:p>
            <a:r>
              <a:rPr lang="en-US" dirty="0"/>
              <a:t>A recipient of a secondary school diploma or its recognized equivalent who is </a:t>
            </a:r>
            <a:r>
              <a:rPr lang="en-US" b="1" dirty="0"/>
              <a:t>a low income individual </a:t>
            </a:r>
            <a:r>
              <a:rPr lang="en-US" dirty="0"/>
              <a:t>and is either basic skills deficient or an English language learner; </a:t>
            </a:r>
          </a:p>
          <a:p>
            <a:endParaRPr lang="en-US" dirty="0"/>
          </a:p>
        </p:txBody>
      </p:sp>
      <p:sp>
        <p:nvSpPr>
          <p:cNvPr id="4" name="Content Placeholder 3"/>
          <p:cNvSpPr>
            <a:spLocks noGrp="1"/>
          </p:cNvSpPr>
          <p:nvPr>
            <p:ph sz="half" idx="2"/>
          </p:nvPr>
        </p:nvSpPr>
        <p:spPr>
          <a:xfrm>
            <a:off x="6208712" y="2560368"/>
            <a:ext cx="4825159" cy="3416300"/>
          </a:xfrm>
        </p:spPr>
        <p:txBody>
          <a:bodyPr>
            <a:normAutofit fontScale="85000" lnSpcReduction="20000"/>
          </a:bodyPr>
          <a:lstStyle/>
          <a:p>
            <a:r>
              <a:rPr lang="en-US" dirty="0"/>
              <a:t>A homeless </a:t>
            </a:r>
            <a:r>
              <a:rPr lang="en-US" dirty="0" smtClean="0"/>
              <a:t>individual; </a:t>
            </a:r>
            <a:endParaRPr lang="en-US" dirty="0"/>
          </a:p>
          <a:p>
            <a:r>
              <a:rPr lang="en-US" dirty="0"/>
              <a:t>An individual in foster care or who has aged out of the foster care system, or who has attained 16 years of age and left foster care for </a:t>
            </a:r>
            <a:r>
              <a:rPr lang="en-US" dirty="0" smtClean="0"/>
              <a:t>kinship guardianship or adoption;</a:t>
            </a:r>
          </a:p>
          <a:p>
            <a:r>
              <a:rPr lang="en-US" dirty="0" smtClean="0"/>
              <a:t> A child eligible for assistance, or </a:t>
            </a:r>
            <a:r>
              <a:rPr lang="en-US" dirty="0"/>
              <a:t>in an out-of-home </a:t>
            </a:r>
            <a:r>
              <a:rPr lang="en-US" dirty="0" smtClean="0"/>
              <a:t>placement</a:t>
            </a:r>
            <a:r>
              <a:rPr lang="en-US" dirty="0"/>
              <a:t>;</a:t>
            </a:r>
          </a:p>
          <a:p>
            <a:r>
              <a:rPr lang="en-US" dirty="0"/>
              <a:t> An individual who is pregnant or </a:t>
            </a:r>
            <a:r>
              <a:rPr lang="en-US" dirty="0" smtClean="0"/>
              <a:t>parenting;</a:t>
            </a:r>
            <a:endParaRPr lang="en-US" dirty="0"/>
          </a:p>
          <a:p>
            <a:r>
              <a:rPr lang="en-US" dirty="0"/>
              <a:t>An individual with a </a:t>
            </a:r>
            <a:r>
              <a:rPr lang="en-US" dirty="0" smtClean="0"/>
              <a:t>disability;</a:t>
            </a:r>
            <a:endParaRPr lang="en-US" dirty="0"/>
          </a:p>
          <a:p>
            <a:r>
              <a:rPr lang="en-US" dirty="0"/>
              <a:t>A low-income individual who requires additional assistance to enter or complete an educational program or to secure or hold </a:t>
            </a:r>
            <a:r>
              <a:rPr lang="en-US" dirty="0" smtClean="0"/>
              <a:t>employment </a:t>
            </a:r>
            <a:endParaRPr lang="en-US" dirty="0"/>
          </a:p>
          <a:p>
            <a:endParaRPr lang="en-US" dirty="0"/>
          </a:p>
        </p:txBody>
      </p:sp>
    </p:spTree>
    <p:extLst>
      <p:ext uri="{BB962C8B-B14F-4D97-AF65-F5344CB8AC3E}">
        <p14:creationId xmlns:p14="http://schemas.microsoft.com/office/powerpoint/2010/main" val="418036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447536"/>
            <a:ext cx="12540343" cy="1384995"/>
          </a:xfrm>
          <a:prstGeom prst="rect">
            <a:avLst/>
          </a:prstGeom>
          <a:noFill/>
        </p:spPr>
        <p:txBody>
          <a:bodyPr wrap="square" rtlCol="0">
            <a:spAutoFit/>
          </a:bodyPr>
          <a:lstStyle/>
          <a:p>
            <a:pPr algn="ctr"/>
            <a:r>
              <a:rPr lang="en-US" sz="4400" dirty="0"/>
              <a:t>Upgrade Your Skills</a:t>
            </a:r>
          </a:p>
          <a:p>
            <a:pPr algn="ctr"/>
            <a:r>
              <a:rPr lang="en-US" sz="4000" b="1" dirty="0">
                <a:solidFill>
                  <a:srgbClr val="FF0000"/>
                </a:solidFill>
              </a:rPr>
              <a:t>Workforce Innovation Opportunity Act </a:t>
            </a:r>
            <a:endParaRPr lang="en-US" sz="4000" dirty="0">
              <a:solidFill>
                <a:srgbClr val="FF0000"/>
              </a:solidFill>
            </a:endParaRPr>
          </a:p>
        </p:txBody>
      </p:sp>
      <p:pic>
        <p:nvPicPr>
          <p:cNvPr id="4" name="Picture 3"/>
          <p:cNvPicPr>
            <a:picLocks noChangeAspect="1"/>
          </p:cNvPicPr>
          <p:nvPr/>
        </p:nvPicPr>
        <p:blipFill>
          <a:blip r:embed="rId5"/>
          <a:stretch>
            <a:fillRect/>
          </a:stretch>
        </p:blipFill>
        <p:spPr>
          <a:xfrm>
            <a:off x="3625930" y="1888177"/>
            <a:ext cx="5288480" cy="4969823"/>
          </a:xfrm>
          <a:prstGeom prst="rect">
            <a:avLst/>
          </a:prstGeom>
        </p:spPr>
      </p:pic>
      <p:pic>
        <p:nvPicPr>
          <p:cNvPr id="6" name="Audio 5">
            <a:hlinkClick r:id="" action="ppaction://media"/>
            <a:extLst>
              <a:ext uri="{FF2B5EF4-FFF2-40B4-BE49-F238E27FC236}">
                <a16:creationId xmlns:a16="http://schemas.microsoft.com/office/drawing/2014/main" xmlns="" id="{FFB06739-E1E2-4AFD-A6FC-F530F9BE85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394848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486"/>
    </mc:Choice>
    <mc:Fallback xmlns="">
      <p:transition spd="slow" advTm="13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                  WIOA 14 ELEMENTS</a:t>
            </a:r>
            <a:endParaRPr lang="en-US" dirty="0"/>
          </a:p>
        </p:txBody>
      </p:sp>
      <p:sp>
        <p:nvSpPr>
          <p:cNvPr id="5" name="Content Placeholder 4"/>
          <p:cNvSpPr>
            <a:spLocks noGrp="1"/>
          </p:cNvSpPr>
          <p:nvPr>
            <p:ph sz="half" idx="1"/>
          </p:nvPr>
        </p:nvSpPr>
        <p:spPr/>
        <p:txBody>
          <a:bodyPr>
            <a:normAutofit fontScale="92500" lnSpcReduction="20000"/>
          </a:bodyPr>
          <a:lstStyle/>
          <a:p>
            <a:r>
              <a:rPr lang="en-US" dirty="0"/>
              <a:t>Tutoring, study skills, and dropout prevention</a:t>
            </a:r>
          </a:p>
          <a:p>
            <a:r>
              <a:rPr lang="en-US" dirty="0"/>
              <a:t>Alternative education</a:t>
            </a:r>
          </a:p>
          <a:p>
            <a:r>
              <a:rPr lang="en-US" dirty="0"/>
              <a:t>Paid and unpaid work experiences</a:t>
            </a:r>
          </a:p>
          <a:p>
            <a:r>
              <a:rPr lang="en-US" dirty="0"/>
              <a:t>Occupational skills training</a:t>
            </a:r>
          </a:p>
          <a:p>
            <a:r>
              <a:rPr lang="en-US" dirty="0"/>
              <a:t>Leadership development</a:t>
            </a:r>
          </a:p>
          <a:p>
            <a:r>
              <a:rPr lang="en-US" dirty="0"/>
              <a:t>Supportive services (Transportation, child care, work uniforms, tools, etc.)</a:t>
            </a:r>
          </a:p>
          <a:p>
            <a:r>
              <a:rPr lang="en-US" dirty="0"/>
              <a:t>Adult mentoring for 12 months</a:t>
            </a:r>
          </a:p>
          <a:p>
            <a:r>
              <a:rPr lang="en-US" dirty="0"/>
              <a:t>Follow-up services for 12 months</a:t>
            </a:r>
          </a:p>
          <a:p>
            <a:endParaRPr lang="en-US" dirty="0"/>
          </a:p>
        </p:txBody>
      </p:sp>
      <p:sp>
        <p:nvSpPr>
          <p:cNvPr id="6" name="Content Placeholder 5"/>
          <p:cNvSpPr>
            <a:spLocks noGrp="1"/>
          </p:cNvSpPr>
          <p:nvPr>
            <p:ph sz="half" idx="2"/>
          </p:nvPr>
        </p:nvSpPr>
        <p:spPr>
          <a:xfrm>
            <a:off x="6208712" y="2374900"/>
            <a:ext cx="4825159" cy="3416300"/>
          </a:xfrm>
        </p:spPr>
        <p:txBody>
          <a:bodyPr>
            <a:normAutofit fontScale="92500" lnSpcReduction="20000"/>
          </a:bodyPr>
          <a:lstStyle/>
          <a:p>
            <a:pPr marL="0" indent="0">
              <a:buNone/>
            </a:pPr>
            <a:endParaRPr lang="en-US" dirty="0" smtClean="0"/>
          </a:p>
          <a:p>
            <a:r>
              <a:rPr lang="en-US" dirty="0" smtClean="0"/>
              <a:t>Comprehensive guidance and counseling</a:t>
            </a:r>
          </a:p>
          <a:p>
            <a:r>
              <a:rPr lang="en-US" dirty="0" smtClean="0"/>
              <a:t>Education </a:t>
            </a:r>
            <a:r>
              <a:rPr lang="en-US" dirty="0"/>
              <a:t>offered concurrently with, and in the area context as workforce preparation activities and training</a:t>
            </a:r>
          </a:p>
          <a:p>
            <a:r>
              <a:rPr lang="en-US" dirty="0"/>
              <a:t>Financial literacy education</a:t>
            </a:r>
          </a:p>
          <a:p>
            <a:r>
              <a:rPr lang="en-US" dirty="0"/>
              <a:t>Provision of labor market information</a:t>
            </a:r>
          </a:p>
          <a:p>
            <a:r>
              <a:rPr lang="en-US" dirty="0"/>
              <a:t>Activities that help youth prepare for and transition to post-secondary education and training</a:t>
            </a:r>
          </a:p>
          <a:p>
            <a:r>
              <a:rPr lang="en-US" dirty="0"/>
              <a:t>Entrepreneurial skills training</a:t>
            </a:r>
          </a:p>
          <a:p>
            <a:endParaRPr lang="en-US" dirty="0"/>
          </a:p>
        </p:txBody>
      </p:sp>
    </p:spTree>
    <p:extLst>
      <p:ext uri="{BB962C8B-B14F-4D97-AF65-F5344CB8AC3E}">
        <p14:creationId xmlns:p14="http://schemas.microsoft.com/office/powerpoint/2010/main" val="175139419"/>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Retrospect">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Ion Boardroom">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3.xml><?xml version="1.0" encoding="utf-8"?>
<a:theme xmlns:a="http://schemas.openxmlformats.org/drawingml/2006/main" name="1_Ion Boardroom">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10983</TotalTime>
  <Words>1273</Words>
  <Application>Microsoft Office PowerPoint</Application>
  <PresentationFormat>Widescreen</PresentationFormat>
  <Paragraphs>203</Paragraphs>
  <Slides>22</Slides>
  <Notes>21</Notes>
  <HiddenSlides>0</HiddenSlides>
  <MMClips>13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22</vt:i4>
      </vt:variant>
    </vt:vector>
  </HeadingPairs>
  <TitlesOfParts>
    <vt:vector size="34" baseType="lpstr">
      <vt:lpstr>Arial</vt:lpstr>
      <vt:lpstr>Bauhaus 93</vt:lpstr>
      <vt:lpstr>Berlin Sans FB Demi</vt:lpstr>
      <vt:lpstr>Calibri</vt:lpstr>
      <vt:lpstr>Calibri Light</vt:lpstr>
      <vt:lpstr>Century Gothic</vt:lpstr>
      <vt:lpstr>Lucida Bright</vt:lpstr>
      <vt:lpstr>Wingdings</vt:lpstr>
      <vt:lpstr>Wingdings 3</vt:lpstr>
      <vt:lpstr>Retrospect</vt:lpstr>
      <vt:lpstr>Ion Boardroom</vt:lpstr>
      <vt:lpstr>1_Ion Boardroom</vt:lpstr>
      <vt:lpstr>    Welcome to the  Union County Youth Forward Orientation  Center For Youth Employment   </vt:lpstr>
      <vt:lpstr>                        ABOUT  US </vt:lpstr>
      <vt:lpstr>Are you Eligible?</vt:lpstr>
      <vt:lpstr>    In School Youth Requirements  </vt:lpstr>
      <vt:lpstr>                  ISY Eligibility Barriers</vt:lpstr>
      <vt:lpstr>       Out of School Youth Requirements </vt:lpstr>
      <vt:lpstr>               OSY Eligibility Barriers</vt:lpstr>
      <vt:lpstr>PowerPoint Presentation</vt:lpstr>
      <vt:lpstr>                  WIOA 14 ELEMENTS</vt:lpstr>
      <vt:lpstr>Youth Forward Intake Process </vt:lpstr>
      <vt:lpstr>Youth Career Pathways</vt:lpstr>
      <vt:lpstr>    Selective Service for all Males</vt:lpstr>
      <vt:lpstr>    Jobseeker Website </vt:lpstr>
      <vt:lpstr> Workforce Learning Link</vt:lpstr>
      <vt:lpstr>           Youth Forward Career EDGE                                             Online Professional Development Learning Portal </vt:lpstr>
      <vt:lpstr>              Live Life Virtually App </vt:lpstr>
      <vt:lpstr>Financial Aid</vt:lpstr>
      <vt:lpstr> Union County College Workforce Innovation Business Center SOFT SKILLS TRAINING  </vt:lpstr>
      <vt:lpstr>   Division of Youth Services  www.ucnj.org/youth  Union County ucnj.org  New Jersey Department of Labor careerconnections.nj.gov   New Jersey Division of Unemployment Insurance myunemployment.nj.gov    New Jersey Covid-19 Information covid19.nj.gov      </vt:lpstr>
      <vt:lpstr>                  Important Websites </vt:lpstr>
      <vt:lpstr>Contact US…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union county American Job Center</dc:title>
  <dc:creator>Meredith Barracato</dc:creator>
  <cp:lastModifiedBy>Robert Charkowsky</cp:lastModifiedBy>
  <cp:revision>275</cp:revision>
  <cp:lastPrinted>2019-08-01T19:29:51Z</cp:lastPrinted>
  <dcterms:created xsi:type="dcterms:W3CDTF">2019-06-06T04:41:23Z</dcterms:created>
  <dcterms:modified xsi:type="dcterms:W3CDTF">2020-11-30T18:26:06Z</dcterms:modified>
</cp:coreProperties>
</file>